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22"/>
  </p:notesMasterIdLst>
  <p:sldIdLst>
    <p:sldId id="262" r:id="rId5"/>
    <p:sldId id="765" r:id="rId6"/>
    <p:sldId id="766" r:id="rId7"/>
    <p:sldId id="767" r:id="rId8"/>
    <p:sldId id="769" r:id="rId9"/>
    <p:sldId id="271" r:id="rId10"/>
    <p:sldId id="762" r:id="rId11"/>
    <p:sldId id="770" r:id="rId12"/>
    <p:sldId id="761" r:id="rId13"/>
    <p:sldId id="759" r:id="rId14"/>
    <p:sldId id="760" r:id="rId15"/>
    <p:sldId id="752" r:id="rId16"/>
    <p:sldId id="753" r:id="rId17"/>
    <p:sldId id="754" r:id="rId18"/>
    <p:sldId id="763" r:id="rId19"/>
    <p:sldId id="764" r:id="rId20"/>
    <p:sldId id="7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C1578A-EB49-4652-BE55-7C680D3FF61D}">
          <p14:sldIdLst>
            <p14:sldId id="262"/>
            <p14:sldId id="765"/>
            <p14:sldId id="766"/>
            <p14:sldId id="767"/>
            <p14:sldId id="769"/>
            <p14:sldId id="271"/>
            <p14:sldId id="762"/>
            <p14:sldId id="770"/>
            <p14:sldId id="761"/>
            <p14:sldId id="759"/>
            <p14:sldId id="760"/>
            <p14:sldId id="752"/>
            <p14:sldId id="753"/>
            <p14:sldId id="754"/>
            <p14:sldId id="763"/>
            <p14:sldId id="764"/>
            <p14:sldId id="771"/>
          </p14:sldIdLst>
        </p14:section>
      </p14:sectionLst>
    </p:ext>
    <p:ext uri="{EFAFB233-063F-42B5-8137-9DF3F51BA10A}">
      <p15:sldGuideLst xmlns:p15="http://schemas.microsoft.com/office/powerpoint/2012/main">
        <p15:guide id="2" pos="6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ga Ormond" initials="OO" lastIdx="4" clrIdx="0">
    <p:extLst>
      <p:ext uri="{19B8F6BF-5375-455C-9EA6-DF929625EA0E}">
        <p15:presenceInfo xmlns:p15="http://schemas.microsoft.com/office/powerpoint/2012/main" userId="S::Olga@aquatt.ie::fc6ba8a0-ff5f-41ad-a28f-3ea6b033e6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0"/>
    <a:srgbClr val="2F5496"/>
    <a:srgbClr val="003C96"/>
    <a:srgbClr val="0070B9"/>
    <a:srgbClr val="004479"/>
    <a:srgbClr val="007DD6"/>
    <a:srgbClr val="2F5597"/>
    <a:srgbClr val="FFFFFF"/>
    <a:srgbClr val="3492BE"/>
    <a:srgbClr val="86A4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83" autoAdjust="0"/>
    <p:restoredTop sz="96330" autoAdjust="0"/>
  </p:normalViewPr>
  <p:slideViewPr>
    <p:cSldViewPr snapToGrid="0" snapToObjects="1" showGuides="1">
      <p:cViewPr varScale="1">
        <p:scale>
          <a:sx n="103" d="100"/>
          <a:sy n="103" d="100"/>
        </p:scale>
        <p:origin x="1206" y="114"/>
      </p:cViewPr>
      <p:guideLst>
        <p:guide pos="60"/>
        <p:guide orient="horz" pos="2160"/>
      </p:guideLst>
    </p:cSldViewPr>
  </p:slideViewPr>
  <p:notesTextViewPr>
    <p:cViewPr>
      <p:scale>
        <a:sx n="1" d="1"/>
        <a:sy n="1" d="1"/>
      </p:scale>
      <p:origin x="0" y="0"/>
    </p:cViewPr>
  </p:notesTextViewPr>
  <p:notesViewPr>
    <p:cSldViewPr snapToGrid="0" snapToObjects="1">
      <p:cViewPr varScale="1">
        <p:scale>
          <a:sx n="81" d="100"/>
          <a:sy n="81" d="100"/>
        </p:scale>
        <p:origin x="192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5B2C3-3D79-440F-93F4-D123D4ADF164}" type="datetimeFigureOut">
              <a:rPr lang="en-IE" smtClean="0"/>
              <a:t>21/10/2024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E1378-509C-4797-9FFE-3E3BF894F035}" type="slidenum">
              <a:rPr lang="en-IE" smtClean="0"/>
              <a:t>‹#›</a:t>
            </a:fld>
            <a:endParaRPr lang="en-IE"/>
          </a:p>
        </p:txBody>
      </p:sp>
    </p:spTree>
    <p:extLst>
      <p:ext uri="{BB962C8B-B14F-4D97-AF65-F5344CB8AC3E}">
        <p14:creationId xmlns:p14="http://schemas.microsoft.com/office/powerpoint/2010/main" val="373298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3FE1378-509C-4797-9FFE-3E3BF894F035}" type="slidenum">
              <a:rPr lang="en-IE" smtClean="0"/>
              <a:t>6</a:t>
            </a:fld>
            <a:endParaRPr lang="en-IE"/>
          </a:p>
        </p:txBody>
      </p:sp>
    </p:spTree>
    <p:extLst>
      <p:ext uri="{BB962C8B-B14F-4D97-AF65-F5344CB8AC3E}">
        <p14:creationId xmlns:p14="http://schemas.microsoft.com/office/powerpoint/2010/main" val="2623998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platform.newskin-oitb.eu/" TargetMode="External"/><Relationship Id="rId7" Type="http://schemas.openxmlformats.org/officeDocument/2006/relationships/image" Target="../media/image5.png"/><Relationship Id="rId2" Type="http://schemas.openxmlformats.org/officeDocument/2006/relationships/hyperlink" Target="https://www.linkedin.com/in/newskinoitb/" TargetMode="External"/><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s://www.linkedin.com/in/newskinoitb"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platform.newskin-oitb.eu/" TargetMode="External"/><Relationship Id="rId7" Type="http://schemas.microsoft.com/office/2007/relationships/hdphoto" Target="../media/hdphoto1.wdp"/><Relationship Id="rId2" Type="http://schemas.openxmlformats.org/officeDocument/2006/relationships/hyperlink" Target="https://www.linkedin.com/in/newskinoitb/" TargetMode="External"/><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https://www.linkedin.com/in/newskinoitb" TargetMode="Externa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7CC856-01D9-4795-84D2-9D667ABD4F37}"/>
              </a:ext>
            </a:extLst>
          </p:cNvPr>
          <p:cNvSpPr>
            <a:spLocks noGrp="1"/>
          </p:cNvSpPr>
          <p:nvPr>
            <p:ph type="body" sz="quarter" idx="10" hasCustomPrompt="1"/>
          </p:nvPr>
        </p:nvSpPr>
        <p:spPr>
          <a:xfrm>
            <a:off x="550960" y="3641706"/>
            <a:ext cx="7181853" cy="431939"/>
          </a:xfrm>
          <a:prstGeom prst="rect">
            <a:avLst/>
          </a:prstGeom>
        </p:spPr>
        <p:txBody>
          <a:bodyPr/>
          <a:lstStyle>
            <a:lvl1pPr marL="0" marR="0" indent="0" algn="l" defTabSz="914400" rtl="0" eaLnBrk="1" fontAlgn="auto" latinLnBrk="0" hangingPunct="1">
              <a:lnSpc>
                <a:spcPct val="90000"/>
              </a:lnSpc>
              <a:spcBef>
                <a:spcPts val="0"/>
              </a:spcBef>
              <a:spcAft>
                <a:spcPts val="300"/>
              </a:spcAft>
              <a:buClrTx/>
              <a:buSzTx/>
              <a:buFontTx/>
              <a:buNone/>
              <a:tabLst/>
              <a:defRPr sz="3600" b="1">
                <a:solidFill>
                  <a:srgbClr val="003C70"/>
                </a:solidFill>
              </a:defRPr>
            </a:lvl1pPr>
          </a:lstStyle>
          <a:p>
            <a:pPr lvl="0"/>
            <a:r>
              <a:rPr lang="en-IE" noProof="0" dirty="0"/>
              <a:t>Title</a:t>
            </a:r>
          </a:p>
        </p:txBody>
      </p:sp>
      <p:sp>
        <p:nvSpPr>
          <p:cNvPr id="8" name="Text Placeholder 7">
            <a:extLst>
              <a:ext uri="{FF2B5EF4-FFF2-40B4-BE49-F238E27FC236}">
                <a16:creationId xmlns:a16="http://schemas.microsoft.com/office/drawing/2014/main" id="{63D761D2-68A3-4B67-BACF-8951F1C3F6F5}"/>
              </a:ext>
            </a:extLst>
          </p:cNvPr>
          <p:cNvSpPr>
            <a:spLocks noGrp="1"/>
          </p:cNvSpPr>
          <p:nvPr>
            <p:ph type="body" sz="quarter" idx="11" hasCustomPrompt="1"/>
          </p:nvPr>
        </p:nvSpPr>
        <p:spPr>
          <a:xfrm>
            <a:off x="550964" y="4657198"/>
            <a:ext cx="7181849" cy="427597"/>
          </a:xfrm>
          <a:prstGeom prst="rect">
            <a:avLst/>
          </a:prstGeom>
        </p:spPr>
        <p:txBody>
          <a:bodyPr/>
          <a:lstStyle>
            <a:lvl1pPr marL="0" indent="0" algn="l">
              <a:spcBef>
                <a:spcPts val="600"/>
              </a:spcBef>
              <a:buNone/>
              <a:defRPr b="1">
                <a:solidFill>
                  <a:srgbClr val="2F5496"/>
                </a:solidFill>
              </a:defRPr>
            </a:lvl1pPr>
            <a:lvl4pPr marL="13716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3600">
                <a:solidFill>
                  <a:srgbClr val="86A4CF"/>
                </a:solidFill>
              </a:defRPr>
            </a:lvl4pPr>
          </a:lstStyle>
          <a:p>
            <a:pPr lvl="0"/>
            <a:r>
              <a:rPr lang="en-IE" noProof="0" dirty="0"/>
              <a:t>Event and Date</a:t>
            </a:r>
          </a:p>
        </p:txBody>
      </p:sp>
      <p:sp>
        <p:nvSpPr>
          <p:cNvPr id="3" name="Text Placeholder 2">
            <a:extLst>
              <a:ext uri="{FF2B5EF4-FFF2-40B4-BE49-F238E27FC236}">
                <a16:creationId xmlns:a16="http://schemas.microsoft.com/office/drawing/2014/main" id="{63FC21C3-3CE9-415A-9C4E-FD394BE12B72}"/>
              </a:ext>
            </a:extLst>
          </p:cNvPr>
          <p:cNvSpPr>
            <a:spLocks noGrp="1"/>
          </p:cNvSpPr>
          <p:nvPr>
            <p:ph type="body" sz="quarter" idx="12" hasCustomPrompt="1"/>
          </p:nvPr>
        </p:nvSpPr>
        <p:spPr>
          <a:xfrm>
            <a:off x="550453" y="5150772"/>
            <a:ext cx="7181851" cy="427037"/>
          </a:xfrm>
          <a:prstGeom prst="rect">
            <a:avLst/>
          </a:prstGeom>
        </p:spPr>
        <p:txBody>
          <a:bodyPr/>
          <a:lstStyle>
            <a:lvl1pPr marL="0" indent="0">
              <a:spcBef>
                <a:spcPts val="300"/>
              </a:spcBef>
              <a:buNone/>
              <a:defRPr sz="2400" i="1">
                <a:solidFill>
                  <a:srgbClr val="2F5496"/>
                </a:solidFill>
              </a:defRPr>
            </a:lvl1pPr>
            <a:lvl2pPr>
              <a:defRPr>
                <a:solidFill>
                  <a:srgbClr val="86A4CF"/>
                </a:solidFill>
              </a:defRPr>
            </a:lvl2pPr>
            <a:lvl3pPr>
              <a:defRPr>
                <a:solidFill>
                  <a:srgbClr val="A7A9AC"/>
                </a:solidFill>
              </a:defRPr>
            </a:lvl3pPr>
            <a:lvl4pPr>
              <a:defRPr b="1">
                <a:solidFill>
                  <a:srgbClr val="F7954C"/>
                </a:solidFill>
              </a:defRPr>
            </a:lvl4pPr>
          </a:lstStyle>
          <a:p>
            <a:pPr lvl="0"/>
            <a:r>
              <a:rPr lang="en-IE" noProof="0" dirty="0"/>
              <a:t>Name(s) and affiliation(s)</a:t>
            </a:r>
          </a:p>
        </p:txBody>
      </p:sp>
      <p:pic>
        <p:nvPicPr>
          <p:cNvPr id="6" name="Image 8">
            <a:extLst>
              <a:ext uri="{FF2B5EF4-FFF2-40B4-BE49-F238E27FC236}">
                <a16:creationId xmlns:a16="http://schemas.microsoft.com/office/drawing/2014/main" id="{DFF20506-2B13-0174-61B8-96F220647ED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23169" y="3429000"/>
            <a:ext cx="2268000" cy="22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Image 7" descr="Une image contenant texte, Police, capture d’écran, logo&#10;&#10;Description générée automatiquement">
            <a:extLst>
              <a:ext uri="{FF2B5EF4-FFF2-40B4-BE49-F238E27FC236}">
                <a16:creationId xmlns:a16="http://schemas.microsoft.com/office/drawing/2014/main" id="{A3CF6623-7EAA-1249-3284-AA688B1EB1A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0938" y="190815"/>
            <a:ext cx="4040038" cy="1354686"/>
          </a:xfrm>
          <a:prstGeom prst="rect">
            <a:avLst/>
          </a:prstGeom>
        </p:spPr>
      </p:pic>
    </p:spTree>
    <p:extLst>
      <p:ext uri="{BB962C8B-B14F-4D97-AF65-F5344CB8AC3E}">
        <p14:creationId xmlns:p14="http://schemas.microsoft.com/office/powerpoint/2010/main" val="2503664264"/>
      </p:ext>
    </p:extLst>
  </p:cSld>
  <p:clrMapOvr>
    <a:masterClrMapping/>
  </p:clrMapOvr>
  <p:extLst>
    <p:ext uri="{DCECCB84-F9BA-43D5-87BE-67443E8EF086}">
      <p15:sldGuideLst xmlns:p15="http://schemas.microsoft.com/office/powerpoint/2012/main">
        <p15:guide id="2" pos="3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 with log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C3719E3-7AC5-4413-8BBC-4591C1480664}"/>
              </a:ext>
            </a:extLst>
          </p:cNvPr>
          <p:cNvSpPr>
            <a:spLocks noGrp="1"/>
          </p:cNvSpPr>
          <p:nvPr>
            <p:ph type="pic" sz="quarter" idx="10" hasCustomPrompt="1"/>
          </p:nvPr>
        </p:nvSpPr>
        <p:spPr>
          <a:xfrm>
            <a:off x="263525" y="1516953"/>
            <a:ext cx="11685563" cy="4590976"/>
          </a:xfrm>
          <a:prstGeom prst="rect">
            <a:avLst/>
          </a:prstGeom>
        </p:spPr>
        <p:txBody>
          <a:bodyPr/>
          <a:lstStyle>
            <a:lvl1pPr>
              <a:defRPr sz="2000">
                <a:solidFill>
                  <a:srgbClr val="2F5496"/>
                </a:solidFill>
              </a:defRPr>
            </a:lvl1pPr>
          </a:lstStyle>
          <a:p>
            <a:r>
              <a:rPr lang="en-GB" noProof="0"/>
              <a:t>Slide content</a:t>
            </a:r>
          </a:p>
        </p:txBody>
      </p:sp>
      <p:sp>
        <p:nvSpPr>
          <p:cNvPr id="16" name="Text Placeholder 3">
            <a:extLst>
              <a:ext uri="{FF2B5EF4-FFF2-40B4-BE49-F238E27FC236}">
                <a16:creationId xmlns:a16="http://schemas.microsoft.com/office/drawing/2014/main" id="{A86DD343-C092-46F4-9C20-B491306B66ED}"/>
              </a:ext>
            </a:extLst>
          </p:cNvPr>
          <p:cNvSpPr>
            <a:spLocks noGrp="1"/>
          </p:cNvSpPr>
          <p:nvPr>
            <p:ph type="body" sz="quarter" idx="11" hasCustomPrompt="1"/>
          </p:nvPr>
        </p:nvSpPr>
        <p:spPr>
          <a:xfrm>
            <a:off x="263525" y="375923"/>
            <a:ext cx="8663848" cy="92118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Tx/>
              <a:buNone/>
              <a:tabLst/>
              <a:defRPr sz="3600" b="1">
                <a:solidFill>
                  <a:srgbClr val="003C70"/>
                </a:solidFill>
              </a:defRPr>
            </a:lvl1pPr>
          </a:lstStyle>
          <a:p>
            <a:pPr lvl="0"/>
            <a:r>
              <a:rPr lang="en-GB" noProof="0"/>
              <a:t>Heading</a:t>
            </a:r>
          </a:p>
        </p:txBody>
      </p:sp>
      <p:pic>
        <p:nvPicPr>
          <p:cNvPr id="2" name="Image 7" descr="Une image contenant texte, Police, capture d’écran, logo&#10;&#10;Description générée automatiquement">
            <a:extLst>
              <a:ext uri="{FF2B5EF4-FFF2-40B4-BE49-F238E27FC236}">
                <a16:creationId xmlns:a16="http://schemas.microsoft.com/office/drawing/2014/main" id="{E001322D-869C-5019-F9AB-8DBCB5D4C9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88063" y="190815"/>
            <a:ext cx="4040038" cy="1354686"/>
          </a:xfrm>
          <a:prstGeom prst="rect">
            <a:avLst/>
          </a:prstGeom>
        </p:spPr>
      </p:pic>
    </p:spTree>
    <p:extLst>
      <p:ext uri="{BB962C8B-B14F-4D97-AF65-F5344CB8AC3E}">
        <p14:creationId xmlns:p14="http://schemas.microsoft.com/office/powerpoint/2010/main" val="66233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out log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C3719E3-7AC5-4413-8BBC-4591C1480664}"/>
              </a:ext>
            </a:extLst>
          </p:cNvPr>
          <p:cNvSpPr>
            <a:spLocks noGrp="1"/>
          </p:cNvSpPr>
          <p:nvPr>
            <p:ph type="pic" sz="quarter" idx="10" hasCustomPrompt="1"/>
          </p:nvPr>
        </p:nvSpPr>
        <p:spPr>
          <a:xfrm>
            <a:off x="263525" y="1516953"/>
            <a:ext cx="11685563" cy="4590976"/>
          </a:xfrm>
          <a:prstGeom prst="rect">
            <a:avLst/>
          </a:prstGeom>
        </p:spPr>
        <p:txBody>
          <a:bodyPr/>
          <a:lstStyle>
            <a:lvl1pPr>
              <a:defRPr sz="2000">
                <a:solidFill>
                  <a:srgbClr val="2F5496"/>
                </a:solidFill>
              </a:defRPr>
            </a:lvl1pPr>
          </a:lstStyle>
          <a:p>
            <a:r>
              <a:rPr lang="en-GB" noProof="0"/>
              <a:t>Slide content</a:t>
            </a:r>
          </a:p>
        </p:txBody>
      </p:sp>
      <p:sp>
        <p:nvSpPr>
          <p:cNvPr id="16" name="Text Placeholder 3">
            <a:extLst>
              <a:ext uri="{FF2B5EF4-FFF2-40B4-BE49-F238E27FC236}">
                <a16:creationId xmlns:a16="http://schemas.microsoft.com/office/drawing/2014/main" id="{A86DD343-C092-46F4-9C20-B491306B66ED}"/>
              </a:ext>
            </a:extLst>
          </p:cNvPr>
          <p:cNvSpPr>
            <a:spLocks noGrp="1"/>
          </p:cNvSpPr>
          <p:nvPr>
            <p:ph type="body" sz="quarter" idx="11" hasCustomPrompt="1"/>
          </p:nvPr>
        </p:nvSpPr>
        <p:spPr>
          <a:xfrm>
            <a:off x="263524" y="375923"/>
            <a:ext cx="11685563" cy="92118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Tx/>
              <a:buNone/>
              <a:tabLst/>
              <a:defRPr sz="3600" b="1">
                <a:solidFill>
                  <a:srgbClr val="003C70"/>
                </a:solidFill>
              </a:defRPr>
            </a:lvl1pPr>
          </a:lstStyle>
          <a:p>
            <a:pPr lvl="0"/>
            <a:r>
              <a:rPr lang="en-GB" noProof="0"/>
              <a:t>Heading</a:t>
            </a:r>
          </a:p>
        </p:txBody>
      </p:sp>
    </p:spTree>
    <p:extLst>
      <p:ext uri="{BB962C8B-B14F-4D97-AF65-F5344CB8AC3E}">
        <p14:creationId xmlns:p14="http://schemas.microsoft.com/office/powerpoint/2010/main" val="179549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logo at the botto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66247-1DE5-9BA9-648F-9CE5D5F610EC}"/>
              </a:ext>
            </a:extLst>
          </p:cNvPr>
          <p:cNvSpPr/>
          <p:nvPr userDrawn="1"/>
        </p:nvSpPr>
        <p:spPr>
          <a:xfrm>
            <a:off x="0" y="6242148"/>
            <a:ext cx="12192000" cy="629920"/>
          </a:xfrm>
          <a:prstGeom prst="rect">
            <a:avLst/>
          </a:prstGeom>
          <a:solidFill>
            <a:srgbClr val="003C70">
              <a:alpha val="9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 Placeholder 8">
            <a:hlinkClick r:id="rId2"/>
            <a:extLst>
              <a:ext uri="{FF2B5EF4-FFF2-40B4-BE49-F238E27FC236}">
                <a16:creationId xmlns:a16="http://schemas.microsoft.com/office/drawing/2014/main" id="{8FF89151-15EB-6A69-F151-CC8D441216F8}"/>
              </a:ext>
            </a:extLst>
          </p:cNvPr>
          <p:cNvSpPr txBox="1">
            <a:spLocks/>
          </p:cNvSpPr>
          <p:nvPr userDrawn="1"/>
        </p:nvSpPr>
        <p:spPr>
          <a:xfrm>
            <a:off x="6708553" y="6311244"/>
            <a:ext cx="1798063" cy="230916"/>
          </a:xfrm>
          <a:prstGeom prst="rect">
            <a:avLst/>
          </a:prstGeom>
        </p:spPr>
        <p:txBody>
          <a:bodyPr vert="horz"/>
          <a:lstStyle>
            <a:lvl1pPr marL="0" indent="0" algn="ctr" defTabSz="914400" rtl="0" eaLnBrk="1" latinLnBrk="0" hangingPunct="1">
              <a:lnSpc>
                <a:spcPct val="90000"/>
              </a:lnSpc>
              <a:spcBef>
                <a:spcPts val="1000"/>
              </a:spcBef>
              <a:buFont typeface="Arial"/>
              <a:buNone/>
              <a:defRPr sz="4400" b="1" kern="1200">
                <a:solidFill>
                  <a:srgbClr val="38A7DE"/>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IE" sz="1400" dirty="0">
                <a:solidFill>
                  <a:schemeClr val="bg1"/>
                </a:solidFill>
              </a:rPr>
              <a:t>ADVANCE</a:t>
            </a:r>
          </a:p>
        </p:txBody>
      </p:sp>
      <p:sp>
        <p:nvSpPr>
          <p:cNvPr id="7" name="Text Placeholder 8">
            <a:hlinkClick r:id="rId3"/>
            <a:extLst>
              <a:ext uri="{FF2B5EF4-FFF2-40B4-BE49-F238E27FC236}">
                <a16:creationId xmlns:a16="http://schemas.microsoft.com/office/drawing/2014/main" id="{6CCCA668-BC4E-2924-8ED5-590672ED7F95}"/>
              </a:ext>
            </a:extLst>
          </p:cNvPr>
          <p:cNvSpPr txBox="1">
            <a:spLocks/>
          </p:cNvSpPr>
          <p:nvPr userDrawn="1"/>
        </p:nvSpPr>
        <p:spPr>
          <a:xfrm>
            <a:off x="6382877" y="6543040"/>
            <a:ext cx="5701553" cy="314960"/>
          </a:xfrm>
          <a:prstGeom prst="rect">
            <a:avLst/>
          </a:prstGeom>
        </p:spPr>
        <p:txBody>
          <a:bodyPr vert="horz"/>
          <a:lstStyle>
            <a:lvl1pPr marL="0" indent="0" algn="ctr" defTabSz="914400" rtl="0" eaLnBrk="1" latinLnBrk="0" hangingPunct="1">
              <a:lnSpc>
                <a:spcPct val="90000"/>
              </a:lnSpc>
              <a:spcBef>
                <a:spcPts val="1000"/>
              </a:spcBef>
              <a:buFont typeface="Arial"/>
              <a:buNone/>
              <a:defRPr sz="4400" b="1" kern="1200">
                <a:solidFill>
                  <a:srgbClr val="38A7DE"/>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IE" sz="1400" dirty="0">
                <a:solidFill>
                  <a:schemeClr val="bg1"/>
                </a:solidFill>
              </a:rPr>
              <a:t>https://www.steelconstruct.com/eu-projects/advance/</a:t>
            </a:r>
          </a:p>
        </p:txBody>
      </p:sp>
      <p:pic>
        <p:nvPicPr>
          <p:cNvPr id="8" name="Picture 9" descr="Icon&#10;&#10;Description automatically generated">
            <a:hlinkClick r:id="rId4"/>
            <a:extLst>
              <a:ext uri="{FF2B5EF4-FFF2-40B4-BE49-F238E27FC236}">
                <a16:creationId xmlns:a16="http://schemas.microsoft.com/office/drawing/2014/main" id="{729F3D22-E123-0E21-C499-F935C6035357}"/>
              </a:ext>
            </a:extLst>
          </p:cNvPr>
          <p:cNvPicPr>
            <a:picLocks noChangeAspect="1"/>
          </p:cNvPicPr>
          <p:nvPr userDrawn="1"/>
        </p:nvPicPr>
        <p:blipFill>
          <a:blip r:embed="rId5" cstate="email">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0"/>
                    </a14:imgEffect>
                  </a14:imgLayer>
                </a14:imgProps>
              </a:ext>
              <a:ext uri="{28A0092B-C50C-407E-A947-70E740481C1C}">
                <a14:useLocalDpi xmlns:a14="http://schemas.microsoft.com/office/drawing/2010/main"/>
              </a:ext>
            </a:extLst>
          </a:blip>
          <a:stretch>
            <a:fillRect/>
          </a:stretch>
        </p:blipFill>
        <p:spPr>
          <a:xfrm>
            <a:off x="6456435" y="6307377"/>
            <a:ext cx="252118" cy="252000"/>
          </a:xfrm>
          <a:prstGeom prst="rect">
            <a:avLst/>
          </a:prstGeom>
          <a:noFill/>
        </p:spPr>
      </p:pic>
      <p:sp>
        <p:nvSpPr>
          <p:cNvPr id="4" name="Picture Placeholder 3">
            <a:extLst>
              <a:ext uri="{FF2B5EF4-FFF2-40B4-BE49-F238E27FC236}">
                <a16:creationId xmlns:a16="http://schemas.microsoft.com/office/drawing/2014/main" id="{0C3719E3-7AC5-4413-8BBC-4591C1480664}"/>
              </a:ext>
            </a:extLst>
          </p:cNvPr>
          <p:cNvSpPr>
            <a:spLocks noGrp="1"/>
          </p:cNvSpPr>
          <p:nvPr>
            <p:ph type="pic" sz="quarter" idx="10" hasCustomPrompt="1"/>
          </p:nvPr>
        </p:nvSpPr>
        <p:spPr>
          <a:xfrm>
            <a:off x="263525" y="1516953"/>
            <a:ext cx="11685563" cy="4590976"/>
          </a:xfrm>
          <a:prstGeom prst="rect">
            <a:avLst/>
          </a:prstGeom>
        </p:spPr>
        <p:txBody>
          <a:bodyPr/>
          <a:lstStyle>
            <a:lvl1pPr>
              <a:defRPr sz="2000">
                <a:solidFill>
                  <a:srgbClr val="2F5496"/>
                </a:solidFill>
              </a:defRPr>
            </a:lvl1pPr>
          </a:lstStyle>
          <a:p>
            <a:r>
              <a:rPr lang="en-GB" noProof="0"/>
              <a:t>Slide content</a:t>
            </a:r>
          </a:p>
        </p:txBody>
      </p:sp>
      <p:sp>
        <p:nvSpPr>
          <p:cNvPr id="16" name="Text Placeholder 3">
            <a:extLst>
              <a:ext uri="{FF2B5EF4-FFF2-40B4-BE49-F238E27FC236}">
                <a16:creationId xmlns:a16="http://schemas.microsoft.com/office/drawing/2014/main" id="{A86DD343-C092-46F4-9C20-B491306B66ED}"/>
              </a:ext>
            </a:extLst>
          </p:cNvPr>
          <p:cNvSpPr>
            <a:spLocks noGrp="1"/>
          </p:cNvSpPr>
          <p:nvPr>
            <p:ph type="body" sz="quarter" idx="11" hasCustomPrompt="1"/>
          </p:nvPr>
        </p:nvSpPr>
        <p:spPr>
          <a:xfrm>
            <a:off x="263524" y="375923"/>
            <a:ext cx="11685563" cy="92118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Tx/>
              <a:buNone/>
              <a:tabLst/>
              <a:defRPr sz="3600" b="1">
                <a:solidFill>
                  <a:srgbClr val="003C70"/>
                </a:solidFill>
              </a:defRPr>
            </a:lvl1pPr>
          </a:lstStyle>
          <a:p>
            <a:pPr lvl="0"/>
            <a:r>
              <a:rPr lang="en-GB" noProof="0"/>
              <a:t>Heading</a:t>
            </a:r>
          </a:p>
        </p:txBody>
      </p:sp>
      <p:pic>
        <p:nvPicPr>
          <p:cNvPr id="3" name="Image 5" descr="Une image contenant texte, Police, capture d’écran, Graphique&#10;&#10;Description générée automatiquement">
            <a:extLst>
              <a:ext uri="{FF2B5EF4-FFF2-40B4-BE49-F238E27FC236}">
                <a16:creationId xmlns:a16="http://schemas.microsoft.com/office/drawing/2014/main" id="{BFC01887-9B0F-100D-2F44-774DB8A3C89A}"/>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7570" y="6396927"/>
            <a:ext cx="2358780" cy="324900"/>
          </a:xfrm>
          <a:prstGeom prst="rect">
            <a:avLst/>
          </a:prstGeom>
        </p:spPr>
      </p:pic>
      <p:pic>
        <p:nvPicPr>
          <p:cNvPr id="10" name="Picture 9">
            <a:extLst>
              <a:ext uri="{FF2B5EF4-FFF2-40B4-BE49-F238E27FC236}">
                <a16:creationId xmlns:a16="http://schemas.microsoft.com/office/drawing/2014/main" id="{547E4076-B38B-3A35-E7E9-31D3AB2257D1}"/>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512412" y="6356693"/>
            <a:ext cx="1819527" cy="405368"/>
          </a:xfrm>
          <a:prstGeom prst="rect">
            <a:avLst/>
          </a:prstGeom>
        </p:spPr>
      </p:pic>
    </p:spTree>
    <p:extLst>
      <p:ext uri="{BB962C8B-B14F-4D97-AF65-F5344CB8AC3E}">
        <p14:creationId xmlns:p14="http://schemas.microsoft.com/office/powerpoint/2010/main" val="129140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st slide">
    <p:spTree>
      <p:nvGrpSpPr>
        <p:cNvPr id="1" name=""/>
        <p:cNvGrpSpPr/>
        <p:nvPr/>
      </p:nvGrpSpPr>
      <p:grpSpPr>
        <a:xfrm>
          <a:off x="0" y="0"/>
          <a:ext cx="0" cy="0"/>
          <a:chOff x="0" y="0"/>
          <a:chExt cx="0" cy="0"/>
        </a:xfrm>
      </p:grpSpPr>
      <p:pic>
        <p:nvPicPr>
          <p:cNvPr id="7" name="Image 8">
            <a:extLst>
              <a:ext uri="{FF2B5EF4-FFF2-40B4-BE49-F238E27FC236}">
                <a16:creationId xmlns:a16="http://schemas.microsoft.com/office/drawing/2014/main" id="{6AB83322-B3E7-3456-D65D-1B7E9FBD8D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60088" y="4500113"/>
            <a:ext cx="1566867" cy="1566867"/>
          </a:xfrm>
          <a:prstGeom prst="rect">
            <a:avLst/>
          </a:prstGeom>
        </p:spPr>
      </p:pic>
      <p:sp>
        <p:nvSpPr>
          <p:cNvPr id="4" name="Content Placeholder 1">
            <a:extLst>
              <a:ext uri="{FF2B5EF4-FFF2-40B4-BE49-F238E27FC236}">
                <a16:creationId xmlns:a16="http://schemas.microsoft.com/office/drawing/2014/main" id="{9E1C016A-E105-4664-89E0-9A14BF288089}"/>
              </a:ext>
            </a:extLst>
          </p:cNvPr>
          <p:cNvSpPr txBox="1">
            <a:spLocks/>
          </p:cNvSpPr>
          <p:nvPr userDrawn="1"/>
        </p:nvSpPr>
        <p:spPr>
          <a:xfrm>
            <a:off x="524936" y="4534717"/>
            <a:ext cx="5189824" cy="42011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srgbClr val="2F5496"/>
                </a:solidFill>
                <a:effectLst/>
                <a:uLnTx/>
                <a:uFillTx/>
                <a:latin typeface="Calibri"/>
                <a:ea typeface="+mn-ea"/>
                <a:cs typeface="+mn-cs"/>
              </a:rPr>
              <a:t>Yhteystiedot:</a:t>
            </a:r>
          </a:p>
          <a:p>
            <a:pPr lvl="0" algn="l">
              <a:defRPr/>
            </a:pPr>
            <a:r>
              <a:rPr kumimoji="0" lang="fi-FI" sz="2000" b="1" i="0" u="none" strike="noStrike" kern="1200" cap="none" spc="0" normalizeH="0" baseline="0" noProof="0" dirty="0">
                <a:ln>
                  <a:noFill/>
                </a:ln>
                <a:solidFill>
                  <a:srgbClr val="2F5496"/>
                </a:solidFill>
                <a:effectLst/>
                <a:uLnTx/>
                <a:uFillTx/>
                <a:latin typeface="Calibri"/>
                <a:ea typeface="+mn-ea"/>
                <a:cs typeface="+mn-cs"/>
              </a:rPr>
              <a:t> </a:t>
            </a:r>
            <a:endParaRPr kumimoji="0" lang="fi-FI" sz="2000" b="0" i="0" u="none" strike="noStrike" kern="1200" cap="none" spc="0" normalizeH="0" baseline="0" noProof="0" dirty="0">
              <a:ln>
                <a:noFill/>
              </a:ln>
              <a:solidFill>
                <a:srgbClr val="2F5496"/>
              </a:solidFill>
              <a:effectLst/>
              <a:uLnTx/>
              <a:uFillTx/>
              <a:latin typeface="Calibri"/>
              <a:ea typeface="+mn-ea"/>
              <a:cs typeface="+mn-cs"/>
            </a:endParaRPr>
          </a:p>
        </p:txBody>
      </p:sp>
      <p:sp>
        <p:nvSpPr>
          <p:cNvPr id="8" name="Text Placeholder 3">
            <a:extLst>
              <a:ext uri="{FF2B5EF4-FFF2-40B4-BE49-F238E27FC236}">
                <a16:creationId xmlns:a16="http://schemas.microsoft.com/office/drawing/2014/main" id="{A18DE088-779B-4D6B-B104-5BE2424F4A4B}"/>
              </a:ext>
            </a:extLst>
          </p:cNvPr>
          <p:cNvSpPr>
            <a:spLocks noGrp="1"/>
          </p:cNvSpPr>
          <p:nvPr>
            <p:ph type="body" sz="quarter" idx="11" hasCustomPrompt="1"/>
          </p:nvPr>
        </p:nvSpPr>
        <p:spPr>
          <a:xfrm>
            <a:off x="0" y="3084717"/>
            <a:ext cx="12192000" cy="688571"/>
          </a:xfrm>
          <a:prstGeom prst="rect">
            <a:avLst/>
          </a:prstGeom>
        </p:spPr>
        <p:txBody>
          <a:bodyPr/>
          <a:lstStyle>
            <a:lvl1pPr marL="0" marR="0" indent="0" algn="ctr" defTabSz="914400" rtl="0" eaLnBrk="1" fontAlgn="auto" latinLnBrk="0" hangingPunct="1">
              <a:lnSpc>
                <a:spcPct val="90000"/>
              </a:lnSpc>
              <a:spcBef>
                <a:spcPts val="0"/>
              </a:spcBef>
              <a:spcAft>
                <a:spcPts val="0"/>
              </a:spcAft>
              <a:buClrTx/>
              <a:buSzTx/>
              <a:buFontTx/>
              <a:buNone/>
              <a:tabLst/>
              <a:defRPr sz="4000" b="1">
                <a:solidFill>
                  <a:srgbClr val="003C70"/>
                </a:solidFill>
                <a:latin typeface="Calibri" panose="020F0502020204030204" pitchFamily="34" charset="0"/>
                <a:cs typeface="Calibri" panose="020F0502020204030204" pitchFamily="34" charset="0"/>
              </a:defRPr>
            </a:lvl1pPr>
          </a:lstStyle>
          <a:p>
            <a:pPr lvl="0"/>
            <a:r>
              <a:rPr lang="en-IE" dirty="0"/>
              <a:t>Kiitos!</a:t>
            </a:r>
          </a:p>
        </p:txBody>
      </p:sp>
      <p:sp>
        <p:nvSpPr>
          <p:cNvPr id="9" name="Text Placeholder 3">
            <a:extLst>
              <a:ext uri="{FF2B5EF4-FFF2-40B4-BE49-F238E27FC236}">
                <a16:creationId xmlns:a16="http://schemas.microsoft.com/office/drawing/2014/main" id="{E27AFF4D-6CC8-4E9C-8E25-74E6762806C9}"/>
              </a:ext>
            </a:extLst>
          </p:cNvPr>
          <p:cNvSpPr>
            <a:spLocks noGrp="1"/>
          </p:cNvSpPr>
          <p:nvPr>
            <p:ph type="body" sz="quarter" idx="12" hasCustomPrompt="1"/>
          </p:nvPr>
        </p:nvSpPr>
        <p:spPr>
          <a:xfrm>
            <a:off x="524936" y="4791152"/>
            <a:ext cx="10898032" cy="390670"/>
          </a:xfrm>
          <a:prstGeom prst="rect">
            <a:avLst/>
          </a:prstGeom>
        </p:spPr>
        <p:txBody>
          <a:bodyPr/>
          <a:lstStyle>
            <a:lvl1pPr marL="0" marR="0" indent="0" algn="l" defTabSz="914400" rtl="0" eaLnBrk="1" fontAlgn="auto" latinLnBrk="0" hangingPunct="1">
              <a:lnSpc>
                <a:spcPct val="60000"/>
              </a:lnSpc>
              <a:spcBef>
                <a:spcPts val="0"/>
              </a:spcBef>
              <a:spcAft>
                <a:spcPts val="600"/>
              </a:spcAft>
              <a:buClrTx/>
              <a:buSzTx/>
              <a:buFontTx/>
              <a:buNone/>
              <a:tabLst/>
              <a:defRPr lang="en-GB" sz="2000" b="1" smtClean="0">
                <a:solidFill>
                  <a:srgbClr val="2F5496"/>
                </a:solidFill>
              </a:defRPr>
            </a:lvl1pPr>
          </a:lstStyle>
          <a:p>
            <a:pPr lvl="0"/>
            <a:r>
              <a:rPr lang="fi-FI" noProof="0"/>
              <a:t>Talenna</a:t>
            </a:r>
            <a:r>
              <a:rPr lang="fi-FI" noProof="0" dirty="0"/>
              <a:t> yhteystietosi</a:t>
            </a:r>
          </a:p>
          <a:p>
            <a:pPr lvl="0"/>
            <a:endParaRPr lang="fi-FI" noProof="0" dirty="0"/>
          </a:p>
        </p:txBody>
      </p:sp>
      <p:sp>
        <p:nvSpPr>
          <p:cNvPr id="15" name="Text Placeholder 3">
            <a:extLst>
              <a:ext uri="{FF2B5EF4-FFF2-40B4-BE49-F238E27FC236}">
                <a16:creationId xmlns:a16="http://schemas.microsoft.com/office/drawing/2014/main" id="{0080AD54-CA4F-089B-143E-379918245706}"/>
              </a:ext>
            </a:extLst>
          </p:cNvPr>
          <p:cNvSpPr>
            <a:spLocks noGrp="1"/>
          </p:cNvSpPr>
          <p:nvPr>
            <p:ph type="body" sz="quarter" idx="13" hasCustomPrompt="1"/>
          </p:nvPr>
        </p:nvSpPr>
        <p:spPr>
          <a:xfrm>
            <a:off x="524936" y="5211271"/>
            <a:ext cx="10898032" cy="390670"/>
          </a:xfrm>
          <a:prstGeom prst="rect">
            <a:avLst/>
          </a:prstGeom>
        </p:spPr>
        <p:txBody>
          <a:bodyPr/>
          <a:lstStyle>
            <a:lvl1pPr marL="0" marR="0" indent="0" algn="l" defTabSz="914400" rtl="0" eaLnBrk="1" fontAlgn="auto" latinLnBrk="0" hangingPunct="1">
              <a:lnSpc>
                <a:spcPct val="60000"/>
              </a:lnSpc>
              <a:spcBef>
                <a:spcPts val="0"/>
              </a:spcBef>
              <a:spcAft>
                <a:spcPts val="600"/>
              </a:spcAft>
              <a:buClrTx/>
              <a:buSzTx/>
              <a:buFontTx/>
              <a:buNone/>
              <a:tabLst/>
              <a:defRPr lang="en-GB" sz="2000" b="1" smtClean="0">
                <a:solidFill>
                  <a:schemeClr val="accent3">
                    <a:lumMod val="75000"/>
                  </a:schemeClr>
                </a:solidFill>
              </a:defRPr>
            </a:lvl1pPr>
          </a:lstStyle>
          <a:p>
            <a:pPr lvl="0"/>
            <a:r>
              <a:rPr lang="fi-FI" noProof="0"/>
              <a:t>Sähköposti</a:t>
            </a:r>
          </a:p>
          <a:p>
            <a:pPr lvl="0"/>
            <a:endParaRPr lang="fi-FI" noProof="0" dirty="0"/>
          </a:p>
          <a:p>
            <a:pPr lvl="0"/>
            <a:endParaRPr lang="fi-FI" noProof="0" dirty="0"/>
          </a:p>
        </p:txBody>
      </p:sp>
      <p:pic>
        <p:nvPicPr>
          <p:cNvPr id="5" name="Image 1" descr="Une image contenant texte, Police, capture d’écran, logo&#10;&#10;Description générée automatiquement">
            <a:extLst>
              <a:ext uri="{FF2B5EF4-FFF2-40B4-BE49-F238E27FC236}">
                <a16:creationId xmlns:a16="http://schemas.microsoft.com/office/drawing/2014/main" id="{F4510F1E-F585-FF47-73DE-DBE138914B3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16846" y="294772"/>
            <a:ext cx="5914212" cy="1983125"/>
          </a:xfrm>
          <a:prstGeom prst="rect">
            <a:avLst/>
          </a:prstGeom>
        </p:spPr>
      </p:pic>
    </p:spTree>
    <p:extLst>
      <p:ext uri="{BB962C8B-B14F-4D97-AF65-F5344CB8AC3E}">
        <p14:creationId xmlns:p14="http://schemas.microsoft.com/office/powerpoint/2010/main" val="3492650578"/>
      </p:ext>
    </p:extLst>
  </p:cSld>
  <p:clrMapOvr>
    <a:masterClrMapping/>
  </p:clrMapOvr>
  <p:extLst>
    <p:ext uri="{DCECCB84-F9BA-43D5-87BE-67443E8EF086}">
      <p15:sldGuideLst xmlns:p15="http://schemas.microsoft.com/office/powerpoint/2012/main">
        <p15:guide id="1" orient="horz" pos="2160">
          <p15:clr>
            <a:srgbClr val="FBAE40"/>
          </p15:clr>
        </p15:guide>
        <p15:guide id="2" pos="73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 without EU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C3719E3-7AC5-4413-8BBC-4591C1480664}"/>
              </a:ext>
            </a:extLst>
          </p:cNvPr>
          <p:cNvSpPr>
            <a:spLocks noGrp="1"/>
          </p:cNvSpPr>
          <p:nvPr>
            <p:ph type="pic" sz="quarter" idx="10"/>
          </p:nvPr>
        </p:nvSpPr>
        <p:spPr>
          <a:xfrm>
            <a:off x="263525" y="1516953"/>
            <a:ext cx="11685563" cy="4590976"/>
          </a:xfrm>
          <a:prstGeom prst="rect">
            <a:avLst/>
          </a:prstGeom>
        </p:spPr>
        <p:txBody>
          <a:bodyPr/>
          <a:lstStyle>
            <a:lvl1pPr>
              <a:defRPr sz="2000">
                <a:solidFill>
                  <a:srgbClr val="2F5496"/>
                </a:solidFill>
              </a:defRPr>
            </a:lvl1pPr>
          </a:lstStyle>
          <a:p>
            <a:endParaRPr lang="en-IE" noProof="0" dirty="0"/>
          </a:p>
        </p:txBody>
      </p:sp>
      <p:sp>
        <p:nvSpPr>
          <p:cNvPr id="16" name="Text Placeholder 3">
            <a:extLst>
              <a:ext uri="{FF2B5EF4-FFF2-40B4-BE49-F238E27FC236}">
                <a16:creationId xmlns:a16="http://schemas.microsoft.com/office/drawing/2014/main" id="{A86DD343-C092-46F4-9C20-B491306B66ED}"/>
              </a:ext>
            </a:extLst>
          </p:cNvPr>
          <p:cNvSpPr>
            <a:spLocks noGrp="1"/>
          </p:cNvSpPr>
          <p:nvPr>
            <p:ph type="body" sz="quarter" idx="11" hasCustomPrompt="1"/>
          </p:nvPr>
        </p:nvSpPr>
        <p:spPr>
          <a:xfrm>
            <a:off x="263524" y="375923"/>
            <a:ext cx="11685563" cy="92118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Tx/>
              <a:buNone/>
              <a:tabLst/>
              <a:defRPr sz="3600" b="1">
                <a:solidFill>
                  <a:srgbClr val="003C70"/>
                </a:solidFill>
              </a:defRPr>
            </a:lvl1pPr>
          </a:lstStyle>
          <a:p>
            <a:pPr lvl="0"/>
            <a:r>
              <a:rPr lang="en-IE" noProof="0" dirty="0"/>
              <a:t>Heading goes here</a:t>
            </a:r>
          </a:p>
        </p:txBody>
      </p:sp>
      <p:sp>
        <p:nvSpPr>
          <p:cNvPr id="2" name="Rectangle 1">
            <a:extLst>
              <a:ext uri="{FF2B5EF4-FFF2-40B4-BE49-F238E27FC236}">
                <a16:creationId xmlns:a16="http://schemas.microsoft.com/office/drawing/2014/main" id="{3D12CDBF-E927-7D1B-9BFD-E68D9ED9740D}"/>
              </a:ext>
            </a:extLst>
          </p:cNvPr>
          <p:cNvSpPr/>
          <p:nvPr userDrawn="1"/>
        </p:nvSpPr>
        <p:spPr>
          <a:xfrm>
            <a:off x="0" y="6242148"/>
            <a:ext cx="12192000" cy="629920"/>
          </a:xfrm>
          <a:prstGeom prst="rect">
            <a:avLst/>
          </a:prstGeom>
          <a:solidFill>
            <a:srgbClr val="003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noProof="0" dirty="0"/>
          </a:p>
        </p:txBody>
      </p:sp>
      <p:sp>
        <p:nvSpPr>
          <p:cNvPr id="3" name="Text Placeholder 8">
            <a:hlinkClick r:id="rId2"/>
            <a:extLst>
              <a:ext uri="{FF2B5EF4-FFF2-40B4-BE49-F238E27FC236}">
                <a16:creationId xmlns:a16="http://schemas.microsoft.com/office/drawing/2014/main" id="{BE5AA2C1-90C4-959E-0FF1-A7C6E2029537}"/>
              </a:ext>
            </a:extLst>
          </p:cNvPr>
          <p:cNvSpPr txBox="1">
            <a:spLocks/>
          </p:cNvSpPr>
          <p:nvPr userDrawn="1"/>
        </p:nvSpPr>
        <p:spPr>
          <a:xfrm>
            <a:off x="6701843" y="6291081"/>
            <a:ext cx="1828144" cy="230916"/>
          </a:xfrm>
          <a:prstGeom prst="rect">
            <a:avLst/>
          </a:prstGeom>
        </p:spPr>
        <p:txBody>
          <a:bodyPr vert="horz"/>
          <a:lstStyle>
            <a:lvl1pPr marL="0" indent="0" algn="ctr" defTabSz="914400" rtl="0" eaLnBrk="1" latinLnBrk="0" hangingPunct="1">
              <a:lnSpc>
                <a:spcPct val="90000"/>
              </a:lnSpc>
              <a:spcBef>
                <a:spcPts val="1000"/>
              </a:spcBef>
              <a:buFont typeface="Arial"/>
              <a:buNone/>
              <a:defRPr sz="4400" b="1" kern="1200">
                <a:solidFill>
                  <a:srgbClr val="38A7DE"/>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IE" sz="1400" dirty="0">
                <a:solidFill>
                  <a:schemeClr val="bg1"/>
                </a:solidFill>
              </a:rPr>
              <a:t>ADVANCE</a:t>
            </a:r>
          </a:p>
        </p:txBody>
      </p:sp>
      <p:sp>
        <p:nvSpPr>
          <p:cNvPr id="5" name="Text Placeholder 8">
            <a:hlinkClick r:id="rId3"/>
            <a:extLst>
              <a:ext uri="{FF2B5EF4-FFF2-40B4-BE49-F238E27FC236}">
                <a16:creationId xmlns:a16="http://schemas.microsoft.com/office/drawing/2014/main" id="{BAD13642-C55C-ACFD-AF2A-9009E6D5B19D}"/>
              </a:ext>
            </a:extLst>
          </p:cNvPr>
          <p:cNvSpPr txBox="1">
            <a:spLocks/>
          </p:cNvSpPr>
          <p:nvPr userDrawn="1"/>
        </p:nvSpPr>
        <p:spPr>
          <a:xfrm>
            <a:off x="6363015" y="6530405"/>
            <a:ext cx="5673601" cy="314960"/>
          </a:xfrm>
          <a:prstGeom prst="rect">
            <a:avLst/>
          </a:prstGeom>
        </p:spPr>
        <p:txBody>
          <a:bodyPr vert="horz"/>
          <a:lstStyle>
            <a:lvl1pPr marL="0" indent="0" algn="ctr" defTabSz="914400" rtl="0" eaLnBrk="1" latinLnBrk="0" hangingPunct="1">
              <a:lnSpc>
                <a:spcPct val="90000"/>
              </a:lnSpc>
              <a:spcBef>
                <a:spcPts val="1000"/>
              </a:spcBef>
              <a:buFont typeface="Arial"/>
              <a:buNone/>
              <a:defRPr sz="4400" b="1" kern="1200">
                <a:solidFill>
                  <a:srgbClr val="38A7DE"/>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IE" sz="1400" dirty="0">
                <a:solidFill>
                  <a:schemeClr val="bg1"/>
                </a:solidFill>
              </a:rPr>
              <a:t>https://www.steelconstruct.com/eu-projects/advance/</a:t>
            </a:r>
          </a:p>
        </p:txBody>
      </p:sp>
      <p:pic>
        <p:nvPicPr>
          <p:cNvPr id="6" name="Image 5" descr="Une image contenant texte, Police, capture d’écran, Graphique&#10;&#10;Description générée automatiquement">
            <a:extLst>
              <a:ext uri="{FF2B5EF4-FFF2-40B4-BE49-F238E27FC236}">
                <a16:creationId xmlns:a16="http://schemas.microsoft.com/office/drawing/2014/main" id="{0671ABFB-53D0-BB3D-8E35-C78A297F75A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63525" y="6322449"/>
            <a:ext cx="2998240" cy="440660"/>
          </a:xfrm>
          <a:prstGeom prst="rect">
            <a:avLst/>
          </a:prstGeom>
        </p:spPr>
      </p:pic>
      <p:pic>
        <p:nvPicPr>
          <p:cNvPr id="7" name="Picture 9" descr="Icon&#10;&#10;Description automatically generated">
            <a:hlinkClick r:id="rId5"/>
            <a:extLst>
              <a:ext uri="{FF2B5EF4-FFF2-40B4-BE49-F238E27FC236}">
                <a16:creationId xmlns:a16="http://schemas.microsoft.com/office/drawing/2014/main" id="{49138BE5-99C0-D473-A529-B7CD04E98AAB}"/>
              </a:ext>
            </a:extLst>
          </p:cNvPr>
          <p:cNvPicPr>
            <a:picLocks noChangeAspect="1"/>
          </p:cNvPicPr>
          <p:nvPr userDrawn="1"/>
        </p:nvPicPr>
        <p:blipFill>
          <a:blip r:embed="rId6" cstate="email">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0"/>
                    </a14:imgEffect>
                  </a14:imgLayer>
                </a14:imgProps>
              </a:ext>
              <a:ext uri="{28A0092B-C50C-407E-A947-70E740481C1C}">
                <a14:useLocalDpi xmlns:a14="http://schemas.microsoft.com/office/drawing/2010/main"/>
              </a:ext>
            </a:extLst>
          </a:blip>
          <a:stretch>
            <a:fillRect/>
          </a:stretch>
        </p:blipFill>
        <p:spPr>
          <a:xfrm>
            <a:off x="6456435" y="6307377"/>
            <a:ext cx="252118" cy="252000"/>
          </a:xfrm>
          <a:prstGeom prst="rect">
            <a:avLst/>
          </a:prstGeom>
          <a:noFill/>
        </p:spPr>
      </p:pic>
    </p:spTree>
    <p:extLst>
      <p:ext uri="{BB962C8B-B14F-4D97-AF65-F5344CB8AC3E}">
        <p14:creationId xmlns:p14="http://schemas.microsoft.com/office/powerpoint/2010/main" val="1711704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linkedin.com/in/newskinoitb/" TargetMode="Externa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www.linkedin.com/in/newskinoitb" TargetMode="Externa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hyperlink" Target="https://platform.newskin-oitb.e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7EB6E7-F8F4-A649-9410-32BDFEEE8288}"/>
              </a:ext>
            </a:extLst>
          </p:cNvPr>
          <p:cNvSpPr/>
          <p:nvPr userDrawn="1"/>
        </p:nvSpPr>
        <p:spPr>
          <a:xfrm>
            <a:off x="0" y="6242148"/>
            <a:ext cx="12192000" cy="629920"/>
          </a:xfrm>
          <a:prstGeom prst="rect">
            <a:avLst/>
          </a:prstGeom>
          <a:solidFill>
            <a:srgbClr val="003C70">
              <a:alpha val="9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F3CAE3E4-340C-A842-845F-813BAA2EDB9D}"/>
              </a:ext>
            </a:extLst>
          </p:cNvPr>
          <p:cNvSpPr/>
          <p:nvPr userDrawn="1"/>
        </p:nvSpPr>
        <p:spPr>
          <a:xfrm>
            <a:off x="0" y="5"/>
            <a:ext cx="12192000" cy="148347"/>
          </a:xfrm>
          <a:prstGeom prst="rect">
            <a:avLst/>
          </a:prstGeom>
          <a:solidFill>
            <a:srgbClr val="003C70">
              <a:alpha val="9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Content Placeholder 1">
            <a:extLst>
              <a:ext uri="{FF2B5EF4-FFF2-40B4-BE49-F238E27FC236}">
                <a16:creationId xmlns:a16="http://schemas.microsoft.com/office/drawing/2014/main" id="{8DC76B1F-E636-43A4-92ED-1641450C1B59}"/>
              </a:ext>
            </a:extLst>
          </p:cNvPr>
          <p:cNvSpPr txBox="1">
            <a:spLocks/>
          </p:cNvSpPr>
          <p:nvPr userDrawn="1"/>
        </p:nvSpPr>
        <p:spPr>
          <a:xfrm>
            <a:off x="773971" y="6269180"/>
            <a:ext cx="4835537" cy="65514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2B399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spcBef>
                <a:spcPts val="0"/>
              </a:spcBef>
            </a:pPr>
            <a:r>
              <a:rPr lang="en-IE" sz="1000" b="1" kern="1200" dirty="0">
                <a:solidFill>
                  <a:schemeClr val="bg1"/>
                </a:solidFill>
                <a:effectLst/>
                <a:latin typeface="+mn-lt"/>
                <a:ea typeface="+mn-ea"/>
                <a:cs typeface="Arial" panose="020B0604020202020204" pitchFamily="34" charset="0"/>
              </a:rPr>
              <a:t>Funded by the European Union. Views and opinions expressed are however those of the author(s) only and do not necessarily reflect those of the European Union. Neither the European Union nor the granting authority can be held responsible for them.</a:t>
            </a:r>
          </a:p>
        </p:txBody>
      </p:sp>
      <p:sp>
        <p:nvSpPr>
          <p:cNvPr id="3" name="Text Placeholder 8">
            <a:hlinkClick r:id="rId8"/>
            <a:extLst>
              <a:ext uri="{FF2B5EF4-FFF2-40B4-BE49-F238E27FC236}">
                <a16:creationId xmlns:a16="http://schemas.microsoft.com/office/drawing/2014/main" id="{6A59D7D6-2CD2-387A-4B37-BB9B772504FD}"/>
              </a:ext>
            </a:extLst>
          </p:cNvPr>
          <p:cNvSpPr txBox="1">
            <a:spLocks/>
          </p:cNvSpPr>
          <p:nvPr userDrawn="1"/>
        </p:nvSpPr>
        <p:spPr>
          <a:xfrm>
            <a:off x="6708553" y="6311244"/>
            <a:ext cx="1798063" cy="230916"/>
          </a:xfrm>
          <a:prstGeom prst="rect">
            <a:avLst/>
          </a:prstGeom>
        </p:spPr>
        <p:txBody>
          <a:bodyPr vert="horz"/>
          <a:lstStyle>
            <a:lvl1pPr marL="0" indent="0" algn="ctr" defTabSz="914400" rtl="0" eaLnBrk="1" latinLnBrk="0" hangingPunct="1">
              <a:lnSpc>
                <a:spcPct val="90000"/>
              </a:lnSpc>
              <a:spcBef>
                <a:spcPts val="1000"/>
              </a:spcBef>
              <a:buFont typeface="Arial"/>
              <a:buNone/>
              <a:defRPr sz="4400" b="1" kern="1200">
                <a:solidFill>
                  <a:srgbClr val="38A7DE"/>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IE" sz="1400" dirty="0">
                <a:solidFill>
                  <a:schemeClr val="bg1"/>
                </a:solidFill>
              </a:rPr>
              <a:t>ADVANCE</a:t>
            </a:r>
          </a:p>
        </p:txBody>
      </p:sp>
      <p:sp>
        <p:nvSpPr>
          <p:cNvPr id="4" name="Text Placeholder 8">
            <a:hlinkClick r:id="rId9"/>
            <a:extLst>
              <a:ext uri="{FF2B5EF4-FFF2-40B4-BE49-F238E27FC236}">
                <a16:creationId xmlns:a16="http://schemas.microsoft.com/office/drawing/2014/main" id="{C55A5DE8-1132-215E-D3B2-0BBD722CD798}"/>
              </a:ext>
            </a:extLst>
          </p:cNvPr>
          <p:cNvSpPr txBox="1">
            <a:spLocks/>
          </p:cNvSpPr>
          <p:nvPr userDrawn="1"/>
        </p:nvSpPr>
        <p:spPr>
          <a:xfrm>
            <a:off x="6382877" y="6543040"/>
            <a:ext cx="5701553" cy="314960"/>
          </a:xfrm>
          <a:prstGeom prst="rect">
            <a:avLst/>
          </a:prstGeom>
        </p:spPr>
        <p:txBody>
          <a:bodyPr vert="horz"/>
          <a:lstStyle>
            <a:lvl1pPr marL="0" indent="0" algn="ctr" defTabSz="914400" rtl="0" eaLnBrk="1" latinLnBrk="0" hangingPunct="1">
              <a:lnSpc>
                <a:spcPct val="90000"/>
              </a:lnSpc>
              <a:spcBef>
                <a:spcPts val="1000"/>
              </a:spcBef>
              <a:buFont typeface="Arial"/>
              <a:buNone/>
              <a:defRPr sz="4400" b="1" kern="1200">
                <a:solidFill>
                  <a:srgbClr val="38A7DE"/>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IE" sz="1400" dirty="0">
                <a:solidFill>
                  <a:schemeClr val="bg1"/>
                </a:solidFill>
              </a:rPr>
              <a:t>https://www.steelconstruct.com/eu-projects/advance/</a:t>
            </a:r>
          </a:p>
        </p:txBody>
      </p:sp>
      <p:pic>
        <p:nvPicPr>
          <p:cNvPr id="5" name="Picture 4">
            <a:extLst>
              <a:ext uri="{FF2B5EF4-FFF2-40B4-BE49-F238E27FC236}">
                <a16:creationId xmlns:a16="http://schemas.microsoft.com/office/drawing/2014/main" id="{719404E8-8D05-6F42-7C74-142A4EC489E5}"/>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7010" y="6303959"/>
            <a:ext cx="706961" cy="468000"/>
          </a:xfrm>
          <a:prstGeom prst="rect">
            <a:avLst/>
          </a:prstGeom>
        </p:spPr>
      </p:pic>
      <p:pic>
        <p:nvPicPr>
          <p:cNvPr id="6" name="Picture 9" descr="Icon&#10;&#10;Description automatically generated">
            <a:hlinkClick r:id="rId11"/>
            <a:extLst>
              <a:ext uri="{FF2B5EF4-FFF2-40B4-BE49-F238E27FC236}">
                <a16:creationId xmlns:a16="http://schemas.microsoft.com/office/drawing/2014/main" id="{A996BE17-C7D0-5059-A864-7E005538E3AA}"/>
              </a:ext>
            </a:extLst>
          </p:cNvPr>
          <p:cNvPicPr>
            <a:picLocks noChangeAspect="1"/>
          </p:cNvPicPr>
          <p:nvPr userDrawn="1"/>
        </p:nvPicPr>
        <p:blipFill>
          <a:blip r:embed="rId12" cstate="email">
            <a:duotone>
              <a:schemeClr val="accent1">
                <a:shade val="45000"/>
                <a:satMod val="135000"/>
              </a:schemeClr>
              <a:prstClr val="white"/>
            </a:duotone>
            <a:extLst>
              <a:ext uri="{BEBA8EAE-BF5A-486C-A8C5-ECC9F3942E4B}">
                <a14:imgProps xmlns:a14="http://schemas.microsoft.com/office/drawing/2010/main">
                  <a14:imgLayer r:embed="rId13">
                    <a14:imgEffect>
                      <a14:sharpenSoften amount="50000"/>
                    </a14:imgEffect>
                    <a14:imgEffect>
                      <a14:colorTemperature colorTemp="11200"/>
                    </a14:imgEffect>
                    <a14:imgEffect>
                      <a14:saturation sat="0"/>
                    </a14:imgEffect>
                  </a14:imgLayer>
                </a14:imgProps>
              </a:ext>
              <a:ext uri="{28A0092B-C50C-407E-A947-70E740481C1C}">
                <a14:useLocalDpi xmlns:a14="http://schemas.microsoft.com/office/drawing/2010/main"/>
              </a:ext>
            </a:extLst>
          </a:blip>
          <a:stretch>
            <a:fillRect/>
          </a:stretch>
        </p:blipFill>
        <p:spPr>
          <a:xfrm>
            <a:off x="6456435" y="6307377"/>
            <a:ext cx="252118" cy="252000"/>
          </a:xfrm>
          <a:prstGeom prst="rect">
            <a:avLst/>
          </a:prstGeom>
          <a:noFill/>
        </p:spPr>
      </p:pic>
    </p:spTree>
    <p:extLst>
      <p:ext uri="{BB962C8B-B14F-4D97-AF65-F5344CB8AC3E}">
        <p14:creationId xmlns:p14="http://schemas.microsoft.com/office/powerpoint/2010/main" val="2732991649"/>
      </p:ext>
    </p:extLst>
  </p:cSld>
  <p:clrMap bg1="lt1" tx1="dk1" bg2="lt2" tx2="dk2" accent1="accent1" accent2="accent2" accent3="accent3" accent4="accent4" accent5="accent5" accent6="accent6" hlink="hlink" folHlink="folHlink"/>
  <p:sldLayoutIdLst>
    <p:sldLayoutId id="2147483692" r:id="rId1"/>
    <p:sldLayoutId id="2147483780" r:id="rId2"/>
    <p:sldLayoutId id="2147483783" r:id="rId3"/>
    <p:sldLayoutId id="2147483784" r:id="rId4"/>
    <p:sldLayoutId id="2147483782" r:id="rId5"/>
    <p:sldLayoutId id="214748378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emf"/></Relationships>
</file>

<file path=ppt/slides/_rels/slide1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sv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jpeg"/><Relationship Id="rId12"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wmf"/><Relationship Id="rId10" Type="http://schemas.openxmlformats.org/officeDocument/2006/relationships/image" Target="../media/image37.tiff"/><Relationship Id="rId4" Type="http://schemas.microsoft.com/office/2007/relationships/hdphoto" Target="../media/hdphoto3.wdp"/><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06B3B170-5739-099B-FDD6-60402D8BBF9C}"/>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5014478" y="598764"/>
            <a:ext cx="4486031" cy="4486031"/>
          </a:xfrm>
          <a:prstGeom prst="rect">
            <a:avLst/>
          </a:prstGeom>
          <a:noFill/>
          <a:ln>
            <a:noFill/>
          </a:ln>
        </p:spPr>
      </p:pic>
      <p:sp>
        <p:nvSpPr>
          <p:cNvPr id="7" name="Espace réservé du texte 6">
            <a:extLst>
              <a:ext uri="{FF2B5EF4-FFF2-40B4-BE49-F238E27FC236}">
                <a16:creationId xmlns:a16="http://schemas.microsoft.com/office/drawing/2014/main" id="{2BB73700-0E6E-3C1C-7117-16B1D1F0FC6D}"/>
              </a:ext>
            </a:extLst>
          </p:cNvPr>
          <p:cNvSpPr>
            <a:spLocks noGrp="1"/>
          </p:cNvSpPr>
          <p:nvPr>
            <p:ph type="body" sz="quarter" idx="10"/>
          </p:nvPr>
        </p:nvSpPr>
        <p:spPr/>
        <p:txBody>
          <a:bodyPr>
            <a:noAutofit/>
          </a:bodyPr>
          <a:lstStyle/>
          <a:p>
            <a:r>
              <a:rPr lang="fi-FI" sz="2800" dirty="0"/>
              <a:t>Teräksen uudelleenkäyttö</a:t>
            </a:r>
          </a:p>
        </p:txBody>
      </p:sp>
    </p:spTree>
    <p:extLst>
      <p:ext uri="{BB962C8B-B14F-4D97-AF65-F5344CB8AC3E}">
        <p14:creationId xmlns:p14="http://schemas.microsoft.com/office/powerpoint/2010/main" val="203214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4EC8707-6AB9-67D7-3873-B464D51ADF78}"/>
              </a:ext>
            </a:extLst>
          </p:cNvPr>
          <p:cNvSpPr>
            <a:spLocks noGrp="1"/>
          </p:cNvSpPr>
          <p:nvPr>
            <p:ph type="pic" sz="quarter" idx="10"/>
          </p:nvPr>
        </p:nvSpPr>
        <p:spPr>
          <a:xfrm>
            <a:off x="263525" y="1516953"/>
            <a:ext cx="7626403" cy="4590976"/>
          </a:xfrm>
        </p:spPr>
        <p:txBody>
          <a:bodyPr/>
          <a:lstStyle/>
          <a:p>
            <a:r>
              <a:rPr lang="fi-FI" sz="2000" b="1" dirty="0">
                <a:solidFill>
                  <a:schemeClr val="accent4"/>
                </a:solidFill>
              </a:rPr>
              <a:t>Ohjeistus</a:t>
            </a:r>
            <a:r>
              <a:rPr lang="fi-FI" sz="2000" dirty="0"/>
              <a:t> olemassa olevien osien tai rakenteiden uudelleenkäyttöä ja uusien suunnittelua varten. Suosituksia tuotteen/jätteen asemasta ja ohjeistus materiaalitestauksen protokollasta terästuotteiden uudelleensertifiointia varten</a:t>
            </a:r>
          </a:p>
          <a:p>
            <a:r>
              <a:rPr lang="fi-FI" sz="2000" dirty="0"/>
              <a:t>Tuetaan teräksen uudelleenkäytön ympäristöhyötyjen ilmoittamista projektissa kehitetyn </a:t>
            </a:r>
            <a:r>
              <a:rPr lang="fi-FI" sz="2000" b="1" dirty="0">
                <a:solidFill>
                  <a:schemeClr val="accent4"/>
                </a:solidFill>
              </a:rPr>
              <a:t>mobiilin LCA-sovelluksen ja verkkotyökalun avulla	</a:t>
            </a:r>
          </a:p>
          <a:p>
            <a:r>
              <a:rPr lang="fi-FI" sz="2000" dirty="0"/>
              <a:t>Lisätään </a:t>
            </a:r>
            <a:r>
              <a:rPr lang="fi-FI" sz="2000" b="1" dirty="0">
                <a:solidFill>
                  <a:schemeClr val="accent4"/>
                </a:solidFill>
              </a:rPr>
              <a:t>tietoisuutta</a:t>
            </a:r>
            <a:r>
              <a:rPr lang="fi-FI" sz="2000" dirty="0"/>
              <a:t> rakennusteräksen ja teräspohjaisten tuotteiden vaihtoehtoisista käyttöiän päättymisvaihtoehdoista</a:t>
            </a:r>
          </a:p>
          <a:p>
            <a:r>
              <a:rPr lang="fi-FI" sz="2000" b="1" dirty="0">
                <a:solidFill>
                  <a:schemeClr val="accent4"/>
                </a:solidFill>
              </a:rPr>
              <a:t>Luodaan tiekartta</a:t>
            </a:r>
            <a:r>
              <a:rPr lang="fi-FI" sz="2000" dirty="0"/>
              <a:t>, jonka avulla taustahankkeiden tuloksia voidaan laajentaa niiden alkuperäistä painopistealuetta laajemmalle.</a:t>
            </a:r>
          </a:p>
          <a:p>
            <a:endParaRPr lang="fi-FI" sz="2000" dirty="0"/>
          </a:p>
        </p:txBody>
      </p:sp>
      <p:sp>
        <p:nvSpPr>
          <p:cNvPr id="3" name="Text Placeholder 2">
            <a:extLst>
              <a:ext uri="{FF2B5EF4-FFF2-40B4-BE49-F238E27FC236}">
                <a16:creationId xmlns:a16="http://schemas.microsoft.com/office/drawing/2014/main" id="{F8EDAD48-C74B-68B4-286C-3CA95DB0D50B}"/>
              </a:ext>
            </a:extLst>
          </p:cNvPr>
          <p:cNvSpPr>
            <a:spLocks noGrp="1"/>
          </p:cNvSpPr>
          <p:nvPr>
            <p:ph type="body" sz="quarter" idx="11"/>
          </p:nvPr>
        </p:nvSpPr>
        <p:spPr/>
        <p:txBody>
          <a:bodyPr>
            <a:normAutofit/>
          </a:bodyPr>
          <a:lstStyle/>
          <a:p>
            <a:pPr>
              <a:lnSpc>
                <a:spcPct val="90000"/>
              </a:lnSpc>
              <a:spcAft>
                <a:spcPts val="600"/>
              </a:spcAft>
            </a:pPr>
            <a:r>
              <a:rPr lang="fi-FI"/>
              <a:t>ADVANCE tavoitteet </a:t>
            </a:r>
          </a:p>
        </p:txBody>
      </p:sp>
      <p:pic>
        <p:nvPicPr>
          <p:cNvPr id="2" name="Picture 2" descr="A person in a hard hat holding a tablet&#10;&#10;Description automatically generated">
            <a:extLst>
              <a:ext uri="{FF2B5EF4-FFF2-40B4-BE49-F238E27FC236}">
                <a16:creationId xmlns:a16="http://schemas.microsoft.com/office/drawing/2014/main" id="{D51119A7-8E94-DA44-FAC3-BF727AE40C5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889928" y="160261"/>
            <a:ext cx="4293019" cy="607757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2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0A42ED-24A1-6B0E-B8F2-63BEC1D9E4DD}"/>
              </a:ext>
            </a:extLst>
          </p:cNvPr>
          <p:cNvSpPr>
            <a:spLocks noGrp="1"/>
          </p:cNvSpPr>
          <p:nvPr>
            <p:ph type="pic" sz="quarter" idx="10"/>
          </p:nvPr>
        </p:nvSpPr>
        <p:spPr>
          <a:xfrm>
            <a:off x="263526" y="2100403"/>
            <a:ext cx="7142210" cy="4007525"/>
          </a:xfrm>
        </p:spPr>
        <p:txBody>
          <a:bodyPr/>
          <a:lstStyle/>
          <a:p>
            <a:r>
              <a:rPr lang="fi-FI" dirty="0"/>
              <a:t>perustuu PROGRESS-projektin ohjeistukseen, joka kattoi vain yksikerrosrakentamisen</a:t>
            </a:r>
          </a:p>
          <a:p>
            <a:r>
              <a:rPr lang="fi-FI" dirty="0"/>
              <a:t>laajentunut kaikkiin rakennustyyppeihin</a:t>
            </a:r>
          </a:p>
          <a:p>
            <a:r>
              <a:rPr lang="fi-FI" dirty="0"/>
              <a:t>lyhyempi, tiiviimpi kuin PROGRESS </a:t>
            </a:r>
          </a:p>
          <a:p>
            <a:r>
              <a:rPr lang="fi-FI" dirty="0"/>
              <a:t>päivitetty vastaamaan uusia standardeja ja asetuksia</a:t>
            </a:r>
          </a:p>
          <a:p>
            <a:r>
              <a:rPr lang="fi-FI" dirty="0"/>
              <a:t>käännetty suomeksi</a:t>
            </a:r>
          </a:p>
          <a:p>
            <a:endParaRPr lang="fi-FI" dirty="0"/>
          </a:p>
        </p:txBody>
      </p:sp>
      <p:sp>
        <p:nvSpPr>
          <p:cNvPr id="6" name="Text Placeholder 5">
            <a:extLst>
              <a:ext uri="{FF2B5EF4-FFF2-40B4-BE49-F238E27FC236}">
                <a16:creationId xmlns:a16="http://schemas.microsoft.com/office/drawing/2014/main" id="{57CDA1B1-50C8-E1B1-6BAE-7A8E8CA01E82}"/>
              </a:ext>
            </a:extLst>
          </p:cNvPr>
          <p:cNvSpPr>
            <a:spLocks noGrp="1"/>
          </p:cNvSpPr>
          <p:nvPr>
            <p:ph type="body" sz="quarter" idx="11"/>
          </p:nvPr>
        </p:nvSpPr>
        <p:spPr/>
        <p:txBody>
          <a:bodyPr>
            <a:noAutofit/>
          </a:bodyPr>
          <a:lstStyle/>
          <a:p>
            <a:pPr>
              <a:spcAft>
                <a:spcPts val="600"/>
              </a:spcAft>
            </a:pPr>
            <a:r>
              <a:rPr lang="en-IE" dirty="0"/>
              <a:t>The European Recommendations for Reuse </a:t>
            </a:r>
            <a:br>
              <a:rPr lang="en-IE" dirty="0"/>
            </a:br>
            <a:r>
              <a:rPr lang="en-IE" dirty="0"/>
              <a:t>of Constructional Steel Products</a:t>
            </a:r>
          </a:p>
        </p:txBody>
      </p:sp>
      <p:pic>
        <p:nvPicPr>
          <p:cNvPr id="2" name="Picture 2" descr="Progress Design Guide Cover Page">
            <a:extLst>
              <a:ext uri="{FF2B5EF4-FFF2-40B4-BE49-F238E27FC236}">
                <a16:creationId xmlns:a16="http://schemas.microsoft.com/office/drawing/2014/main" id="{1A1995F0-9BCA-426F-A5C0-EAA033056F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8321" y="1297108"/>
            <a:ext cx="3370153" cy="4762532"/>
          </a:xfrm>
          <a:prstGeom prst="rect">
            <a:avLst/>
          </a:prstGeom>
          <a:noFill/>
          <a:ln>
            <a:solidFill>
              <a:srgbClr val="003C70"/>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BCEC6C-23D8-76CF-9166-48BC8B8A5C00}"/>
              </a:ext>
            </a:extLst>
          </p:cNvPr>
          <p:cNvSpPr txBox="1"/>
          <p:nvPr/>
        </p:nvSpPr>
        <p:spPr>
          <a:xfrm rot="19764770">
            <a:off x="7294886" y="3679204"/>
            <a:ext cx="2009537" cy="584775"/>
          </a:xfrm>
          <a:prstGeom prst="rect">
            <a:avLst/>
          </a:prstGeom>
          <a:solidFill>
            <a:schemeClr val="bg1"/>
          </a:solidFill>
          <a:ln w="38100">
            <a:solidFill>
              <a:srgbClr val="FF0000"/>
            </a:solidFill>
          </a:ln>
        </p:spPr>
        <p:txBody>
          <a:bodyPr wrap="square" rtlCol="0">
            <a:spAutoFit/>
          </a:bodyPr>
          <a:lstStyle/>
          <a:p>
            <a:r>
              <a:rPr lang="fi-FI" sz="3200" b="1" dirty="0">
                <a:solidFill>
                  <a:srgbClr val="FF0000"/>
                </a:solidFill>
              </a:rPr>
              <a:t>2</a:t>
            </a:r>
            <a:r>
              <a:rPr lang="fi-FI" sz="3200" b="1" baseline="30000" dirty="0">
                <a:solidFill>
                  <a:srgbClr val="FF0000"/>
                </a:solidFill>
              </a:rPr>
              <a:t>nd</a:t>
            </a:r>
            <a:r>
              <a:rPr lang="fi-FI" sz="3200" b="1" dirty="0">
                <a:solidFill>
                  <a:srgbClr val="FF0000"/>
                </a:solidFill>
              </a:rPr>
              <a:t> edition</a:t>
            </a:r>
          </a:p>
        </p:txBody>
      </p:sp>
    </p:spTree>
    <p:extLst>
      <p:ext uri="{BB962C8B-B14F-4D97-AF65-F5344CB8AC3E}">
        <p14:creationId xmlns:p14="http://schemas.microsoft.com/office/powerpoint/2010/main" val="1980610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E87F607-F98F-83A9-CAAF-52D265EDFE19}"/>
              </a:ext>
            </a:extLst>
          </p:cNvPr>
          <p:cNvSpPr>
            <a:spLocks noGrp="1"/>
          </p:cNvSpPr>
          <p:nvPr>
            <p:ph type="pic" sz="quarter" idx="10"/>
          </p:nvPr>
        </p:nvSpPr>
        <p:spPr>
          <a:xfrm>
            <a:off x="7861254" y="1516953"/>
            <a:ext cx="4087834" cy="4590976"/>
          </a:xfrm>
        </p:spPr>
        <p:txBody>
          <a:bodyPr/>
          <a:lstStyle/>
          <a:p>
            <a:r>
              <a:rPr lang="fi-FI" dirty="0"/>
              <a:t>Tuotestandardien ja käytäntöjen läpikäynti</a:t>
            </a:r>
          </a:p>
          <a:p>
            <a:r>
              <a:rPr lang="fi-FI" dirty="0"/>
              <a:t>Uudelleenkäytön arviointi rakenteellisen kestävyyden kannalta</a:t>
            </a:r>
          </a:p>
          <a:p>
            <a:r>
              <a:rPr lang="fi-FI" dirty="0"/>
              <a:t>Teräsrakenteiden uudelleenkäytön esimerkkitapaukset </a:t>
            </a:r>
          </a:p>
          <a:p>
            <a:r>
              <a:rPr lang="fi-FI" dirty="0"/>
              <a:t>Olemassa olevan teräsrakenteen rakenteellinen analyysi</a:t>
            </a:r>
          </a:p>
        </p:txBody>
      </p:sp>
      <p:sp>
        <p:nvSpPr>
          <p:cNvPr id="3" name="Text Placeholder 2">
            <a:extLst>
              <a:ext uri="{FF2B5EF4-FFF2-40B4-BE49-F238E27FC236}">
                <a16:creationId xmlns:a16="http://schemas.microsoft.com/office/drawing/2014/main" id="{F8EDAD48-C74B-68B4-286C-3CA95DB0D50B}"/>
              </a:ext>
            </a:extLst>
          </p:cNvPr>
          <p:cNvSpPr>
            <a:spLocks noGrp="1"/>
          </p:cNvSpPr>
          <p:nvPr>
            <p:ph type="body" sz="quarter" idx="11"/>
          </p:nvPr>
        </p:nvSpPr>
        <p:spPr>
          <a:xfrm>
            <a:off x="263525" y="375923"/>
            <a:ext cx="7513402" cy="921185"/>
          </a:xfrm>
        </p:spPr>
        <p:txBody>
          <a:bodyPr>
            <a:normAutofit fontScale="92500" lnSpcReduction="10000"/>
          </a:bodyPr>
          <a:lstStyle/>
          <a:p>
            <a:pPr>
              <a:lnSpc>
                <a:spcPct val="90000"/>
              </a:lnSpc>
              <a:spcAft>
                <a:spcPts val="600"/>
              </a:spcAft>
            </a:pPr>
            <a:r>
              <a:rPr lang="fi-FI" dirty="0"/>
              <a:t>Osa 1: Olemassa olevien teräsrakenteiden uudelleenkäyttö</a:t>
            </a:r>
          </a:p>
        </p:txBody>
      </p:sp>
      <p:pic>
        <p:nvPicPr>
          <p:cNvPr id="8" name="Picture 7" descr="A building with scaffolding and blue sky&#10;&#10;Description automatically generated">
            <a:extLst>
              <a:ext uri="{FF2B5EF4-FFF2-40B4-BE49-F238E27FC236}">
                <a16:creationId xmlns:a16="http://schemas.microsoft.com/office/drawing/2014/main" id="{D52738C3-34B9-4A7F-46D9-9027418C11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55" y="1508266"/>
            <a:ext cx="5410956" cy="4058217"/>
          </a:xfrm>
          <a:prstGeom prst="rect">
            <a:avLst/>
          </a:prstGeom>
        </p:spPr>
      </p:pic>
      <p:sp>
        <p:nvSpPr>
          <p:cNvPr id="10" name="TextBox 9">
            <a:extLst>
              <a:ext uri="{FF2B5EF4-FFF2-40B4-BE49-F238E27FC236}">
                <a16:creationId xmlns:a16="http://schemas.microsoft.com/office/drawing/2014/main" id="{68A3C348-C6E5-367F-8455-A0EBDC26C8A8}"/>
              </a:ext>
            </a:extLst>
          </p:cNvPr>
          <p:cNvSpPr txBox="1"/>
          <p:nvPr/>
        </p:nvSpPr>
        <p:spPr>
          <a:xfrm>
            <a:off x="299737" y="5584590"/>
            <a:ext cx="2165978" cy="246221"/>
          </a:xfrm>
          <a:prstGeom prst="rect">
            <a:avLst/>
          </a:prstGeom>
          <a:noFill/>
        </p:spPr>
        <p:txBody>
          <a:bodyPr wrap="none" rtlCol="0">
            <a:spAutoFit/>
          </a:bodyPr>
          <a:lstStyle/>
          <a:p>
            <a:r>
              <a:rPr lang="en-US" sz="1000" dirty="0">
                <a:solidFill>
                  <a:srgbClr val="2F5496"/>
                </a:solidFill>
              </a:rPr>
              <a:t>Kuva: </a:t>
            </a:r>
            <a:r>
              <a:rPr lang="en-US" sz="1000" dirty="0" err="1">
                <a:solidFill>
                  <a:srgbClr val="2F5496"/>
                </a:solidFill>
              </a:rPr>
              <a:t>Politehnica</a:t>
            </a:r>
            <a:r>
              <a:rPr lang="en-US" sz="1000" dirty="0">
                <a:solidFill>
                  <a:srgbClr val="2F5496"/>
                </a:solidFill>
              </a:rPr>
              <a:t> University Timisoara</a:t>
            </a:r>
          </a:p>
        </p:txBody>
      </p:sp>
    </p:spTree>
    <p:extLst>
      <p:ext uri="{BB962C8B-B14F-4D97-AF65-F5344CB8AC3E}">
        <p14:creationId xmlns:p14="http://schemas.microsoft.com/office/powerpoint/2010/main" val="341839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7FDEC39-04D2-64F3-CE20-1F4A77D210FC}"/>
              </a:ext>
            </a:extLst>
          </p:cNvPr>
          <p:cNvSpPr>
            <a:spLocks noGrp="1"/>
          </p:cNvSpPr>
          <p:nvPr>
            <p:ph type="pic" sz="quarter" idx="10"/>
          </p:nvPr>
        </p:nvSpPr>
        <p:spPr>
          <a:xfrm>
            <a:off x="8277994" y="1516953"/>
            <a:ext cx="3671094" cy="4590976"/>
          </a:xfrm>
        </p:spPr>
        <p:txBody>
          <a:bodyPr/>
          <a:lstStyle/>
          <a:p>
            <a:r>
              <a:rPr lang="fi-FI" dirty="0"/>
              <a:t>Suunnittelusuosituksia uudelleenkäytettävyyden mahdollistamiseksi</a:t>
            </a:r>
          </a:p>
          <a:p>
            <a:r>
              <a:rPr lang="fi-FI" dirty="0"/>
              <a:t>Kuormitusten ja niiden yhdistelmien tarkasteluja</a:t>
            </a:r>
          </a:p>
          <a:p>
            <a:r>
              <a:rPr lang="fi-FI" dirty="0"/>
              <a:t>Uudelleenkäytön mahdollistaminen paremman detaljisuunnittelun avulla</a:t>
            </a:r>
          </a:p>
        </p:txBody>
      </p:sp>
      <p:sp>
        <p:nvSpPr>
          <p:cNvPr id="3" name="Text Placeholder 2">
            <a:extLst>
              <a:ext uri="{FF2B5EF4-FFF2-40B4-BE49-F238E27FC236}">
                <a16:creationId xmlns:a16="http://schemas.microsoft.com/office/drawing/2014/main" id="{F8EDAD48-C74B-68B4-286C-3CA95DB0D50B}"/>
              </a:ext>
            </a:extLst>
          </p:cNvPr>
          <p:cNvSpPr>
            <a:spLocks noGrp="1"/>
          </p:cNvSpPr>
          <p:nvPr>
            <p:ph type="body" sz="quarter" idx="11"/>
          </p:nvPr>
        </p:nvSpPr>
        <p:spPr>
          <a:xfrm>
            <a:off x="263525" y="375923"/>
            <a:ext cx="7232744" cy="921185"/>
          </a:xfrm>
        </p:spPr>
        <p:txBody>
          <a:bodyPr>
            <a:normAutofit fontScale="92500" lnSpcReduction="10000"/>
          </a:bodyPr>
          <a:lstStyle/>
          <a:p>
            <a:pPr>
              <a:lnSpc>
                <a:spcPct val="90000"/>
              </a:lnSpc>
              <a:spcAft>
                <a:spcPts val="600"/>
              </a:spcAft>
            </a:pPr>
            <a:r>
              <a:rPr lang="fi-FI">
                <a:cs typeface="Arial" panose="020B0604020202020204" pitchFamily="34" charset="0"/>
              </a:rPr>
              <a:t>Osa 2: Suunnittelu tulevaa uudelleenkäyttöä varten</a:t>
            </a:r>
          </a:p>
        </p:txBody>
      </p:sp>
      <p:pic>
        <p:nvPicPr>
          <p:cNvPr id="6" name="Image 5">
            <a:extLst>
              <a:ext uri="{FF2B5EF4-FFF2-40B4-BE49-F238E27FC236}">
                <a16:creationId xmlns:a16="http://schemas.microsoft.com/office/drawing/2014/main" id="{2E715D64-3D2A-8391-93D3-F6855ED8E9A6}"/>
              </a:ext>
            </a:extLst>
          </p:cNvPr>
          <p:cNvPicPr>
            <a:picLocks noChangeAspect="1"/>
          </p:cNvPicPr>
          <p:nvPr/>
        </p:nvPicPr>
        <p:blipFill>
          <a:blip r:embed="rId2"/>
          <a:stretch>
            <a:fillRect/>
          </a:stretch>
        </p:blipFill>
        <p:spPr>
          <a:xfrm>
            <a:off x="604494" y="3376657"/>
            <a:ext cx="3768358" cy="2286000"/>
          </a:xfrm>
          <a:prstGeom prst="rect">
            <a:avLst/>
          </a:prstGeom>
        </p:spPr>
      </p:pic>
      <p:pic>
        <p:nvPicPr>
          <p:cNvPr id="10" name="Image 9">
            <a:extLst>
              <a:ext uri="{FF2B5EF4-FFF2-40B4-BE49-F238E27FC236}">
                <a16:creationId xmlns:a16="http://schemas.microsoft.com/office/drawing/2014/main" id="{7B93F09C-7062-B0E9-8E7E-3F265927C44F}"/>
              </a:ext>
            </a:extLst>
          </p:cNvPr>
          <p:cNvPicPr>
            <a:picLocks noChangeAspect="1"/>
          </p:cNvPicPr>
          <p:nvPr/>
        </p:nvPicPr>
        <p:blipFill>
          <a:blip r:embed="rId3"/>
          <a:stretch>
            <a:fillRect/>
          </a:stretch>
        </p:blipFill>
        <p:spPr>
          <a:xfrm>
            <a:off x="701758" y="1577765"/>
            <a:ext cx="2361601" cy="1476000"/>
          </a:xfrm>
          <a:prstGeom prst="rect">
            <a:avLst/>
          </a:prstGeom>
        </p:spPr>
      </p:pic>
      <p:grpSp>
        <p:nvGrpSpPr>
          <p:cNvPr id="11" name="Group 10">
            <a:extLst>
              <a:ext uri="{FF2B5EF4-FFF2-40B4-BE49-F238E27FC236}">
                <a16:creationId xmlns:a16="http://schemas.microsoft.com/office/drawing/2014/main" id="{11161A39-D937-96A7-948C-F41141E450CF}"/>
              </a:ext>
            </a:extLst>
          </p:cNvPr>
          <p:cNvGrpSpPr/>
          <p:nvPr/>
        </p:nvGrpSpPr>
        <p:grpSpPr>
          <a:xfrm>
            <a:off x="4614260" y="1577765"/>
            <a:ext cx="3422325" cy="3052524"/>
            <a:chOff x="5468835" y="1800800"/>
            <a:chExt cx="3422325" cy="3052524"/>
          </a:xfrm>
        </p:grpSpPr>
        <p:pic>
          <p:nvPicPr>
            <p:cNvPr id="8" name="Image 7">
              <a:extLst>
                <a:ext uri="{FF2B5EF4-FFF2-40B4-BE49-F238E27FC236}">
                  <a16:creationId xmlns:a16="http://schemas.microsoft.com/office/drawing/2014/main" id="{3C99A522-5F6E-C051-30FD-C889E0B098A6}"/>
                </a:ext>
              </a:extLst>
            </p:cNvPr>
            <p:cNvPicPr>
              <a:picLocks noChangeAspect="1"/>
            </p:cNvPicPr>
            <p:nvPr/>
          </p:nvPicPr>
          <p:blipFill>
            <a:blip r:embed="rId4"/>
            <a:stretch>
              <a:fillRect/>
            </a:stretch>
          </p:blipFill>
          <p:spPr>
            <a:xfrm>
              <a:off x="5532336" y="3168053"/>
              <a:ext cx="3326870" cy="1685271"/>
            </a:xfrm>
            <a:prstGeom prst="rect">
              <a:avLst/>
            </a:prstGeom>
          </p:spPr>
        </p:pic>
        <p:pic>
          <p:nvPicPr>
            <p:cNvPr id="9" name="Image 10">
              <a:extLst>
                <a:ext uri="{FF2B5EF4-FFF2-40B4-BE49-F238E27FC236}">
                  <a16:creationId xmlns:a16="http://schemas.microsoft.com/office/drawing/2014/main" id="{CB131DF5-AF50-C2E7-61CE-2AD299FF73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68835" y="1800800"/>
              <a:ext cx="3422325" cy="1358200"/>
            </a:xfrm>
            <a:prstGeom prst="rect">
              <a:avLst/>
            </a:prstGeom>
          </p:spPr>
        </p:pic>
      </p:grpSp>
      <p:sp>
        <p:nvSpPr>
          <p:cNvPr id="12" name="TextBox 11">
            <a:extLst>
              <a:ext uri="{FF2B5EF4-FFF2-40B4-BE49-F238E27FC236}">
                <a16:creationId xmlns:a16="http://schemas.microsoft.com/office/drawing/2014/main" id="{E75930C2-1C4D-E425-85DF-024287351514}"/>
              </a:ext>
            </a:extLst>
          </p:cNvPr>
          <p:cNvSpPr txBox="1"/>
          <p:nvPr/>
        </p:nvSpPr>
        <p:spPr>
          <a:xfrm>
            <a:off x="604494" y="5847522"/>
            <a:ext cx="1590500" cy="246221"/>
          </a:xfrm>
          <a:prstGeom prst="rect">
            <a:avLst/>
          </a:prstGeom>
          <a:noFill/>
        </p:spPr>
        <p:txBody>
          <a:bodyPr wrap="none" rtlCol="0">
            <a:spAutoFit/>
          </a:bodyPr>
          <a:lstStyle/>
          <a:p>
            <a:r>
              <a:rPr lang="en-US" sz="1000" dirty="0" err="1">
                <a:solidFill>
                  <a:srgbClr val="2F5496"/>
                </a:solidFill>
              </a:rPr>
              <a:t>Kuvat</a:t>
            </a:r>
            <a:r>
              <a:rPr lang="en-US" sz="1000" dirty="0">
                <a:solidFill>
                  <a:srgbClr val="2F5496"/>
                </a:solidFill>
              </a:rPr>
              <a:t>: Ruukki Construction</a:t>
            </a:r>
          </a:p>
        </p:txBody>
      </p:sp>
      <p:sp>
        <p:nvSpPr>
          <p:cNvPr id="13" name="TextBox 12">
            <a:extLst>
              <a:ext uri="{FF2B5EF4-FFF2-40B4-BE49-F238E27FC236}">
                <a16:creationId xmlns:a16="http://schemas.microsoft.com/office/drawing/2014/main" id="{95894F7C-5661-AA67-723C-3B7F896C9DE8}"/>
              </a:ext>
            </a:extLst>
          </p:cNvPr>
          <p:cNvSpPr txBox="1"/>
          <p:nvPr/>
        </p:nvSpPr>
        <p:spPr>
          <a:xfrm>
            <a:off x="4655268" y="4683861"/>
            <a:ext cx="1838965" cy="246221"/>
          </a:xfrm>
          <a:prstGeom prst="rect">
            <a:avLst/>
          </a:prstGeom>
          <a:noFill/>
        </p:spPr>
        <p:txBody>
          <a:bodyPr wrap="none" rtlCol="0">
            <a:spAutoFit/>
          </a:bodyPr>
          <a:lstStyle/>
          <a:p>
            <a:r>
              <a:rPr lang="en-US" sz="1000" dirty="0" err="1">
                <a:solidFill>
                  <a:srgbClr val="2F5496"/>
                </a:solidFill>
              </a:rPr>
              <a:t>Kuvat</a:t>
            </a:r>
            <a:r>
              <a:rPr lang="en-US" sz="1000" dirty="0">
                <a:solidFill>
                  <a:srgbClr val="2F5496"/>
                </a:solidFill>
              </a:rPr>
              <a:t>: RWTH Aachen University</a:t>
            </a:r>
          </a:p>
        </p:txBody>
      </p:sp>
    </p:spTree>
    <p:extLst>
      <p:ext uri="{BB962C8B-B14F-4D97-AF65-F5344CB8AC3E}">
        <p14:creationId xmlns:p14="http://schemas.microsoft.com/office/powerpoint/2010/main" val="2736325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EDAD48-C74B-68B4-286C-3CA95DB0D50B}"/>
              </a:ext>
            </a:extLst>
          </p:cNvPr>
          <p:cNvSpPr>
            <a:spLocks noGrp="1"/>
          </p:cNvSpPr>
          <p:nvPr>
            <p:ph type="body" sz="quarter" idx="11"/>
          </p:nvPr>
        </p:nvSpPr>
        <p:spPr/>
        <p:txBody>
          <a:bodyPr>
            <a:normAutofit/>
          </a:bodyPr>
          <a:lstStyle/>
          <a:p>
            <a:pPr>
              <a:lnSpc>
                <a:spcPct val="90000"/>
              </a:lnSpc>
              <a:spcAft>
                <a:spcPts val="600"/>
              </a:spcAft>
            </a:pPr>
            <a:r>
              <a:rPr lang="en-GB" dirty="0" err="1"/>
              <a:t>Osa</a:t>
            </a:r>
            <a:r>
              <a:rPr lang="en-GB" dirty="0"/>
              <a:t> 3: </a:t>
            </a:r>
            <a:r>
              <a:rPr lang="en-GB" dirty="0" err="1"/>
              <a:t>Esimerkkitapaukset</a:t>
            </a:r>
            <a:endParaRPr lang="en-GB" dirty="0"/>
          </a:p>
        </p:txBody>
      </p:sp>
      <p:pic>
        <p:nvPicPr>
          <p:cNvPr id="4" name="Image 6">
            <a:extLst>
              <a:ext uri="{FF2B5EF4-FFF2-40B4-BE49-F238E27FC236}">
                <a16:creationId xmlns:a16="http://schemas.microsoft.com/office/drawing/2014/main" id="{D81DA13D-B75B-98F9-FF13-32B95AB08150}"/>
              </a:ext>
            </a:extLst>
          </p:cNvPr>
          <p:cNvPicPr>
            <a:picLocks noChangeAspect="1"/>
          </p:cNvPicPr>
          <p:nvPr/>
        </p:nvPicPr>
        <p:blipFill>
          <a:blip r:embed="rId2"/>
          <a:stretch>
            <a:fillRect/>
          </a:stretch>
        </p:blipFill>
        <p:spPr>
          <a:xfrm>
            <a:off x="482646" y="1323975"/>
            <a:ext cx="3848100" cy="4210050"/>
          </a:xfrm>
          <a:prstGeom prst="rect">
            <a:avLst/>
          </a:prstGeom>
        </p:spPr>
      </p:pic>
      <p:pic>
        <p:nvPicPr>
          <p:cNvPr id="6" name="Image 8">
            <a:extLst>
              <a:ext uri="{FF2B5EF4-FFF2-40B4-BE49-F238E27FC236}">
                <a16:creationId xmlns:a16="http://schemas.microsoft.com/office/drawing/2014/main" id="{5F169495-113B-71A2-8572-00B7F02B2944}"/>
              </a:ext>
            </a:extLst>
          </p:cNvPr>
          <p:cNvPicPr>
            <a:picLocks noChangeAspect="1"/>
          </p:cNvPicPr>
          <p:nvPr/>
        </p:nvPicPr>
        <p:blipFill>
          <a:blip r:embed="rId3"/>
          <a:stretch>
            <a:fillRect/>
          </a:stretch>
        </p:blipFill>
        <p:spPr>
          <a:xfrm>
            <a:off x="4574069" y="1297108"/>
            <a:ext cx="3043862" cy="4310858"/>
          </a:xfrm>
          <a:prstGeom prst="rect">
            <a:avLst/>
          </a:prstGeom>
        </p:spPr>
      </p:pic>
      <p:pic>
        <p:nvPicPr>
          <p:cNvPr id="7" name="Picture 6">
            <a:extLst>
              <a:ext uri="{FF2B5EF4-FFF2-40B4-BE49-F238E27FC236}">
                <a16:creationId xmlns:a16="http://schemas.microsoft.com/office/drawing/2014/main" id="{4935C4ED-6882-908C-3548-2E364604B7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7926160" y="2651065"/>
            <a:ext cx="3365043" cy="3092522"/>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5BBAB7CB-4D40-572B-87C6-50824536D291}"/>
              </a:ext>
            </a:extLst>
          </p:cNvPr>
          <p:cNvSpPr txBox="1"/>
          <p:nvPr/>
        </p:nvSpPr>
        <p:spPr>
          <a:xfrm>
            <a:off x="7861254" y="5744773"/>
            <a:ext cx="1689886" cy="246221"/>
          </a:xfrm>
          <a:prstGeom prst="rect">
            <a:avLst/>
          </a:prstGeom>
          <a:noFill/>
        </p:spPr>
        <p:txBody>
          <a:bodyPr wrap="none" rtlCol="0">
            <a:spAutoFit/>
          </a:bodyPr>
          <a:lstStyle/>
          <a:p>
            <a:r>
              <a:rPr lang="en-US" sz="1000" dirty="0">
                <a:solidFill>
                  <a:srgbClr val="2F5496"/>
                </a:solidFill>
              </a:rPr>
              <a:t>Picture credits: ArcelorMittal</a:t>
            </a:r>
          </a:p>
        </p:txBody>
      </p:sp>
      <p:sp>
        <p:nvSpPr>
          <p:cNvPr id="10" name="Picture Placeholder 4">
            <a:extLst>
              <a:ext uri="{FF2B5EF4-FFF2-40B4-BE49-F238E27FC236}">
                <a16:creationId xmlns:a16="http://schemas.microsoft.com/office/drawing/2014/main" id="{C9C1D166-29EE-DA10-4024-0DA3EC62F42A}"/>
              </a:ext>
            </a:extLst>
          </p:cNvPr>
          <p:cNvSpPr>
            <a:spLocks noGrp="1"/>
          </p:cNvSpPr>
          <p:nvPr>
            <p:ph type="pic" sz="quarter" idx="10"/>
          </p:nvPr>
        </p:nvSpPr>
        <p:spPr>
          <a:xfrm>
            <a:off x="7861254" y="1516953"/>
            <a:ext cx="4087834" cy="4590976"/>
          </a:xfrm>
        </p:spPr>
        <p:txBody>
          <a:bodyPr/>
          <a:lstStyle/>
          <a:p>
            <a:r>
              <a:rPr lang="fi-FI" dirty="0"/>
              <a:t>Esitteet, joissa kuvataan yksityiskohtaisesti teräsrakenteiden uudelleenkäytön tapauksia</a:t>
            </a:r>
          </a:p>
        </p:txBody>
      </p:sp>
    </p:spTree>
    <p:extLst>
      <p:ext uri="{BB962C8B-B14F-4D97-AF65-F5344CB8AC3E}">
        <p14:creationId xmlns:p14="http://schemas.microsoft.com/office/powerpoint/2010/main" val="3792968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36780F8-E31E-47A6-B62F-EC017A0199A7}"/>
              </a:ext>
            </a:extLst>
          </p:cNvPr>
          <p:cNvSpPr>
            <a:spLocks noGrp="1"/>
          </p:cNvSpPr>
          <p:nvPr>
            <p:ph type="pic" sz="quarter" idx="10"/>
          </p:nvPr>
        </p:nvSpPr>
        <p:spPr>
          <a:xfrm>
            <a:off x="8383509" y="1819747"/>
            <a:ext cx="3565579" cy="4288182"/>
          </a:xfrm>
        </p:spPr>
        <p:txBody>
          <a:bodyPr/>
          <a:lstStyle/>
          <a:p>
            <a:r>
              <a:rPr lang="fi-FI" dirty="0"/>
              <a:t>Perustuu olemassa olevaan </a:t>
            </a:r>
            <a:r>
              <a:rPr lang="fi-FI" b="1" dirty="0">
                <a:solidFill>
                  <a:schemeClr val="accent4"/>
                </a:solidFill>
              </a:rPr>
              <a:t>BUILDINGS LCA </a:t>
            </a:r>
            <a:r>
              <a:rPr lang="fi-FI" dirty="0"/>
              <a:t>-mobiilisovellukseen</a:t>
            </a:r>
          </a:p>
          <a:p>
            <a:r>
              <a:rPr lang="fi-FI" dirty="0"/>
              <a:t>Laajennetaan kattamaan </a:t>
            </a:r>
            <a:r>
              <a:rPr lang="fi-FI" b="1" dirty="0">
                <a:solidFill>
                  <a:schemeClr val="accent4"/>
                </a:solidFill>
              </a:rPr>
              <a:t>komponenttien uudelleenkäyttö ja sisällyttämään BIM-syötteet</a:t>
            </a:r>
          </a:p>
          <a:p>
            <a:r>
              <a:rPr lang="fi-FI" dirty="0"/>
              <a:t>Sovellus siirretään </a:t>
            </a:r>
            <a:r>
              <a:rPr lang="fi-FI" b="1" dirty="0">
                <a:solidFill>
                  <a:schemeClr val="accent4"/>
                </a:solidFill>
              </a:rPr>
              <a:t>web-palvelimelle</a:t>
            </a:r>
            <a:r>
              <a:rPr lang="fi-FI" dirty="0"/>
              <a:t>, jota voidaan käyttää selaimella, mahdollinen API-yhteys</a:t>
            </a:r>
          </a:p>
          <a:p>
            <a:r>
              <a:rPr lang="fi-FI" dirty="0"/>
              <a:t>Jatkuva </a:t>
            </a:r>
            <a:r>
              <a:rPr lang="fi-FI" b="1" dirty="0">
                <a:solidFill>
                  <a:schemeClr val="accent4"/>
                </a:solidFill>
              </a:rPr>
              <a:t>Päivitys</a:t>
            </a:r>
            <a:r>
              <a:rPr lang="fi-FI" dirty="0"/>
              <a:t> menetelmien kehittyessä</a:t>
            </a:r>
          </a:p>
          <a:p>
            <a:endParaRPr lang="fi-FI" dirty="0"/>
          </a:p>
        </p:txBody>
      </p:sp>
      <p:sp>
        <p:nvSpPr>
          <p:cNvPr id="3" name="Text Placeholder 2">
            <a:extLst>
              <a:ext uri="{FF2B5EF4-FFF2-40B4-BE49-F238E27FC236}">
                <a16:creationId xmlns:a16="http://schemas.microsoft.com/office/drawing/2014/main" id="{F8EDAD48-C74B-68B4-286C-3CA95DB0D50B}"/>
              </a:ext>
            </a:extLst>
          </p:cNvPr>
          <p:cNvSpPr>
            <a:spLocks noGrp="1"/>
          </p:cNvSpPr>
          <p:nvPr>
            <p:ph type="body" sz="quarter" idx="11"/>
          </p:nvPr>
        </p:nvSpPr>
        <p:spPr/>
        <p:txBody>
          <a:bodyPr>
            <a:normAutofit/>
          </a:bodyPr>
          <a:lstStyle/>
          <a:p>
            <a:pPr>
              <a:lnSpc>
                <a:spcPct val="90000"/>
              </a:lnSpc>
              <a:spcAft>
                <a:spcPts val="600"/>
              </a:spcAft>
            </a:pPr>
            <a:r>
              <a:rPr lang="fr-FR" dirty="0" err="1">
                <a:latin typeface="Arial" panose="020B0604020202020204" pitchFamily="34" charset="0"/>
              </a:rPr>
              <a:t>Mobiilisovellus</a:t>
            </a:r>
            <a:r>
              <a:rPr lang="fr-FR" dirty="0">
                <a:latin typeface="Arial" panose="020B0604020202020204" pitchFamily="34" charset="0"/>
              </a:rPr>
              <a:t> + </a:t>
            </a:r>
            <a:r>
              <a:rPr lang="fr-FR" dirty="0" err="1">
                <a:latin typeface="Arial" panose="020B0604020202020204" pitchFamily="34" charset="0"/>
              </a:rPr>
              <a:t>verkkotyökalu</a:t>
            </a:r>
            <a:endParaRPr lang="en-IE" dirty="0"/>
          </a:p>
        </p:txBody>
      </p:sp>
      <p:pic>
        <p:nvPicPr>
          <p:cNvPr id="2" name="Picture 1" descr="photo.PNG">
            <a:extLst>
              <a:ext uri="{FF2B5EF4-FFF2-40B4-BE49-F238E27FC236}">
                <a16:creationId xmlns:a16="http://schemas.microsoft.com/office/drawing/2014/main" id="{907B84B0-68E8-45A9-97FB-1D402B401613}"/>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327521" y="5610822"/>
            <a:ext cx="4667513" cy="478330"/>
          </a:xfrm>
          <a:prstGeom prst="rect">
            <a:avLst/>
          </a:prstGeom>
          <a:noFill/>
          <a:ln w="9525">
            <a:noFill/>
            <a:miter lim="800000"/>
            <a:headEnd/>
            <a:tailEnd/>
          </a:ln>
        </p:spPr>
      </p:pic>
      <p:pic>
        <p:nvPicPr>
          <p:cNvPr id="5" name="Picture 4">
            <a:extLst>
              <a:ext uri="{FF2B5EF4-FFF2-40B4-BE49-F238E27FC236}">
                <a16:creationId xmlns:a16="http://schemas.microsoft.com/office/drawing/2014/main" id="{6C7E228C-02F7-B6C1-685D-354EBA3D47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21" y="1576510"/>
            <a:ext cx="5358055" cy="3783982"/>
          </a:xfrm>
          <a:prstGeom prst="rect">
            <a:avLst/>
          </a:prstGeom>
        </p:spPr>
      </p:pic>
      <p:pic>
        <p:nvPicPr>
          <p:cNvPr id="6" name="Graphic 5">
            <a:extLst>
              <a:ext uri="{FF2B5EF4-FFF2-40B4-BE49-F238E27FC236}">
                <a16:creationId xmlns:a16="http://schemas.microsoft.com/office/drawing/2014/main" id="{4CB2A600-FDD6-C84A-1E39-AA54415AB07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91350" y="1576510"/>
            <a:ext cx="2280737" cy="4039097"/>
          </a:xfrm>
          <a:prstGeom prst="rect">
            <a:avLst/>
          </a:prstGeom>
        </p:spPr>
      </p:pic>
    </p:spTree>
    <p:extLst>
      <p:ext uri="{BB962C8B-B14F-4D97-AF65-F5344CB8AC3E}">
        <p14:creationId xmlns:p14="http://schemas.microsoft.com/office/powerpoint/2010/main" val="1598949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20EE353-AABD-99ED-4D14-E9ACC4FEEB75}"/>
              </a:ext>
            </a:extLst>
          </p:cNvPr>
          <p:cNvSpPr>
            <a:spLocks noGrp="1"/>
          </p:cNvSpPr>
          <p:nvPr>
            <p:ph type="pic" sz="quarter" idx="10"/>
          </p:nvPr>
        </p:nvSpPr>
        <p:spPr/>
        <p:txBody>
          <a:bodyPr/>
          <a:lstStyle/>
          <a:p>
            <a:r>
              <a:rPr lang="fi-FI" dirty="0"/>
              <a:t>6 paikallista työpajaa (FI, FR, DE, CZ, PT, RO) </a:t>
            </a:r>
          </a:p>
          <a:p>
            <a:r>
              <a:rPr lang="fi-FI" dirty="0"/>
              <a:t>Viimeinen työpaja Brysselissä</a:t>
            </a:r>
          </a:p>
          <a:p>
            <a:r>
              <a:rPr lang="fi-FI" dirty="0"/>
              <a:t>Kirjan ja LCA-laskentasovelluksen esittely</a:t>
            </a:r>
          </a:p>
          <a:p>
            <a:r>
              <a:rPr lang="fi-FI" dirty="0"/>
              <a:t>Kokemusten jakaminen, palautteen kerääminen</a:t>
            </a:r>
          </a:p>
          <a:p>
            <a:r>
              <a:rPr lang="fi-FI" dirty="0"/>
              <a:t>Esitteen jakelu</a:t>
            </a:r>
          </a:p>
          <a:p>
            <a:pPr marL="0" indent="0">
              <a:buNone/>
            </a:pPr>
            <a:endParaRPr lang="fi-FI" dirty="0"/>
          </a:p>
        </p:txBody>
      </p:sp>
      <p:sp>
        <p:nvSpPr>
          <p:cNvPr id="3" name="Text Placeholder 2">
            <a:extLst>
              <a:ext uri="{FF2B5EF4-FFF2-40B4-BE49-F238E27FC236}">
                <a16:creationId xmlns:a16="http://schemas.microsoft.com/office/drawing/2014/main" id="{F8EDAD48-C74B-68B4-286C-3CA95DB0D50B}"/>
              </a:ext>
            </a:extLst>
          </p:cNvPr>
          <p:cNvSpPr>
            <a:spLocks noGrp="1"/>
          </p:cNvSpPr>
          <p:nvPr>
            <p:ph type="body" sz="quarter" idx="11"/>
          </p:nvPr>
        </p:nvSpPr>
        <p:spPr/>
        <p:txBody>
          <a:bodyPr>
            <a:noAutofit/>
          </a:bodyPr>
          <a:lstStyle/>
          <a:p>
            <a:pPr>
              <a:lnSpc>
                <a:spcPct val="90000"/>
              </a:lnSpc>
              <a:spcAft>
                <a:spcPts val="600"/>
              </a:spcAft>
            </a:pPr>
            <a:r>
              <a:rPr lang="fi-FI" dirty="0">
                <a:latin typeface="Arial" panose="020B0604020202020204" pitchFamily="34" charset="0"/>
              </a:rPr>
              <a:t>Seminaarit</a:t>
            </a:r>
            <a:endParaRPr lang="fi-FI" dirty="0"/>
          </a:p>
        </p:txBody>
      </p:sp>
      <p:pic>
        <p:nvPicPr>
          <p:cNvPr id="7" name="Image 6">
            <a:extLst>
              <a:ext uri="{FF2B5EF4-FFF2-40B4-BE49-F238E27FC236}">
                <a16:creationId xmlns:a16="http://schemas.microsoft.com/office/drawing/2014/main" id="{088A2D3C-19B9-AE61-E448-4186726D343E}"/>
              </a:ext>
            </a:extLst>
          </p:cNvPr>
          <p:cNvPicPr>
            <a:picLocks noChangeAspect="1"/>
          </p:cNvPicPr>
          <p:nvPr/>
        </p:nvPicPr>
        <p:blipFill>
          <a:blip r:embed="rId2"/>
          <a:stretch>
            <a:fillRect/>
          </a:stretch>
        </p:blipFill>
        <p:spPr>
          <a:xfrm>
            <a:off x="818760" y="3683669"/>
            <a:ext cx="3408436" cy="2173921"/>
          </a:xfrm>
          <a:prstGeom prst="rect">
            <a:avLst/>
          </a:prstGeom>
        </p:spPr>
      </p:pic>
      <p:pic>
        <p:nvPicPr>
          <p:cNvPr id="173" name="Picture 172">
            <a:extLst>
              <a:ext uri="{FF2B5EF4-FFF2-40B4-BE49-F238E27FC236}">
                <a16:creationId xmlns:a16="http://schemas.microsoft.com/office/drawing/2014/main" id="{4C5B825E-1863-3CCD-80D6-A6743924FA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1752" y="1297108"/>
            <a:ext cx="6251242" cy="4768575"/>
          </a:xfrm>
          <a:prstGeom prst="rect">
            <a:avLst/>
          </a:prstGeom>
        </p:spPr>
      </p:pic>
    </p:spTree>
    <p:extLst>
      <p:ext uri="{BB962C8B-B14F-4D97-AF65-F5344CB8AC3E}">
        <p14:creationId xmlns:p14="http://schemas.microsoft.com/office/powerpoint/2010/main" val="2724221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CD5C3D-20CB-6746-75A7-8C20634F53D0}"/>
              </a:ext>
            </a:extLst>
          </p:cNvPr>
          <p:cNvSpPr>
            <a:spLocks noGrp="1"/>
          </p:cNvSpPr>
          <p:nvPr>
            <p:ph type="body" sz="quarter" idx="11"/>
          </p:nvPr>
        </p:nvSpPr>
        <p:spPr/>
        <p:txBody>
          <a:bodyPr/>
          <a:lstStyle/>
          <a:p>
            <a:endParaRPr lang="fi-FI"/>
          </a:p>
        </p:txBody>
      </p:sp>
      <p:sp>
        <p:nvSpPr>
          <p:cNvPr id="3" name="Text Placeholder 2">
            <a:extLst>
              <a:ext uri="{FF2B5EF4-FFF2-40B4-BE49-F238E27FC236}">
                <a16:creationId xmlns:a16="http://schemas.microsoft.com/office/drawing/2014/main" id="{87F78D1C-F02B-EAA2-FEA0-DE00466C7E5A}"/>
              </a:ext>
            </a:extLst>
          </p:cNvPr>
          <p:cNvSpPr>
            <a:spLocks noGrp="1"/>
          </p:cNvSpPr>
          <p:nvPr>
            <p:ph type="body" sz="quarter" idx="12"/>
          </p:nvPr>
        </p:nvSpPr>
        <p:spPr/>
        <p:txBody>
          <a:bodyPr/>
          <a:lstStyle/>
          <a:p>
            <a:r>
              <a:rPr lang="fi-FI" dirty="0"/>
              <a:t>Teräsrakenneyhdistys ry</a:t>
            </a:r>
          </a:p>
        </p:txBody>
      </p:sp>
      <p:sp>
        <p:nvSpPr>
          <p:cNvPr id="4" name="Text Placeholder 3">
            <a:extLst>
              <a:ext uri="{FF2B5EF4-FFF2-40B4-BE49-F238E27FC236}">
                <a16:creationId xmlns:a16="http://schemas.microsoft.com/office/drawing/2014/main" id="{67488A1F-5A5D-EE2D-DC3D-8A6CD91DF0D1}"/>
              </a:ext>
            </a:extLst>
          </p:cNvPr>
          <p:cNvSpPr>
            <a:spLocks noGrp="1"/>
          </p:cNvSpPr>
          <p:nvPr>
            <p:ph type="body" sz="quarter" idx="13"/>
          </p:nvPr>
        </p:nvSpPr>
        <p:spPr/>
        <p:txBody>
          <a:bodyPr/>
          <a:lstStyle/>
          <a:p>
            <a:r>
              <a:rPr lang="fi-FI" dirty="0"/>
              <a:t>info@tryry.fi</a:t>
            </a:r>
          </a:p>
        </p:txBody>
      </p:sp>
    </p:spTree>
    <p:extLst>
      <p:ext uri="{BB962C8B-B14F-4D97-AF65-F5344CB8AC3E}">
        <p14:creationId xmlns:p14="http://schemas.microsoft.com/office/powerpoint/2010/main" val="264777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0247062-F0C2-B873-C1F8-623081A5E890}"/>
              </a:ext>
            </a:extLst>
          </p:cNvPr>
          <p:cNvSpPr>
            <a:spLocks noGrp="1"/>
          </p:cNvSpPr>
          <p:nvPr>
            <p:ph type="pic" sz="quarter" idx="10"/>
          </p:nvPr>
        </p:nvSpPr>
        <p:spPr>
          <a:xfrm>
            <a:off x="263526" y="1516953"/>
            <a:ext cx="3339754" cy="4590976"/>
          </a:xfrm>
        </p:spPr>
        <p:txBody>
          <a:bodyPr/>
          <a:lstStyle/>
          <a:p>
            <a:r>
              <a:rPr lang="fi-FI" dirty="0"/>
              <a:t>Useimmat teräsrakenteet ovat purettavissa </a:t>
            </a:r>
            <a:r>
              <a:rPr lang="fi-FI"/>
              <a:t>ehjinä komponentteina</a:t>
            </a:r>
            <a:endParaRPr lang="fi-FI" dirty="0"/>
          </a:p>
          <a:p>
            <a:endParaRPr lang="fi-FI" dirty="0"/>
          </a:p>
          <a:p>
            <a:r>
              <a:rPr lang="fi-FI" dirty="0"/>
              <a:t>Monet yksittäiset esimerkkitapaukset ovat saatavilla tutkimuksia varten</a:t>
            </a:r>
          </a:p>
          <a:p>
            <a:endParaRPr lang="fi-FI" dirty="0"/>
          </a:p>
          <a:p>
            <a:r>
              <a:rPr lang="fi-FI" dirty="0"/>
              <a:t>Useita liiketoimintakäytäntöjä on jo kokeiltu</a:t>
            </a:r>
          </a:p>
          <a:p>
            <a:endParaRPr lang="en-GB" dirty="0"/>
          </a:p>
        </p:txBody>
      </p:sp>
      <p:sp>
        <p:nvSpPr>
          <p:cNvPr id="3" name="Text Placeholder 2">
            <a:extLst>
              <a:ext uri="{FF2B5EF4-FFF2-40B4-BE49-F238E27FC236}">
                <a16:creationId xmlns:a16="http://schemas.microsoft.com/office/drawing/2014/main" id="{F6673446-29A0-6CC3-2F4B-32F8BF9A8AC9}"/>
              </a:ext>
            </a:extLst>
          </p:cNvPr>
          <p:cNvSpPr>
            <a:spLocks noGrp="1"/>
          </p:cNvSpPr>
          <p:nvPr>
            <p:ph type="body" sz="quarter" idx="11"/>
          </p:nvPr>
        </p:nvSpPr>
        <p:spPr/>
        <p:txBody>
          <a:bodyPr/>
          <a:lstStyle/>
          <a:p>
            <a:r>
              <a:rPr lang="fi-FI"/>
              <a:t>Teräksen uudelleenkäyttö</a:t>
            </a:r>
          </a:p>
        </p:txBody>
      </p:sp>
      <p:pic>
        <p:nvPicPr>
          <p:cNvPr id="4" name="Picture 3">
            <a:extLst>
              <a:ext uri="{FF2B5EF4-FFF2-40B4-BE49-F238E27FC236}">
                <a16:creationId xmlns:a16="http://schemas.microsoft.com/office/drawing/2014/main" id="{9EB464D6-1E03-6526-81F4-91C61F645E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76993" y="1127654"/>
            <a:ext cx="6101566" cy="4429242"/>
          </a:xfrm>
          <a:prstGeom prst="rect">
            <a:avLst/>
          </a:prstGeom>
        </p:spPr>
      </p:pic>
      <p:sp>
        <p:nvSpPr>
          <p:cNvPr id="5" name="TextBox 4">
            <a:extLst>
              <a:ext uri="{FF2B5EF4-FFF2-40B4-BE49-F238E27FC236}">
                <a16:creationId xmlns:a16="http://schemas.microsoft.com/office/drawing/2014/main" id="{745171B5-FD4C-1CBF-2B31-22F381A28051}"/>
              </a:ext>
            </a:extLst>
          </p:cNvPr>
          <p:cNvSpPr txBox="1"/>
          <p:nvPr/>
        </p:nvSpPr>
        <p:spPr>
          <a:xfrm>
            <a:off x="5578181" y="5596006"/>
            <a:ext cx="1524776" cy="246221"/>
          </a:xfrm>
          <a:prstGeom prst="rect">
            <a:avLst/>
          </a:prstGeom>
          <a:noFill/>
        </p:spPr>
        <p:txBody>
          <a:bodyPr wrap="none" rtlCol="0">
            <a:spAutoFit/>
          </a:bodyPr>
          <a:lstStyle/>
          <a:p>
            <a:r>
              <a:rPr lang="en-US" sz="1000" dirty="0">
                <a:solidFill>
                  <a:srgbClr val="2F5496"/>
                </a:solidFill>
              </a:rPr>
              <a:t>Picture credits: </a:t>
            </a:r>
            <a:r>
              <a:rPr lang="en-US" sz="1000" dirty="0" err="1">
                <a:solidFill>
                  <a:srgbClr val="2F5496"/>
                </a:solidFill>
              </a:rPr>
              <a:t>Purkupiha</a:t>
            </a:r>
            <a:endParaRPr lang="en-US" sz="1000" dirty="0">
              <a:solidFill>
                <a:srgbClr val="2F5496"/>
              </a:solidFill>
            </a:endParaRPr>
          </a:p>
        </p:txBody>
      </p:sp>
    </p:spTree>
    <p:extLst>
      <p:ext uri="{BB962C8B-B14F-4D97-AF65-F5344CB8AC3E}">
        <p14:creationId xmlns:p14="http://schemas.microsoft.com/office/powerpoint/2010/main" val="286443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73446-29A0-6CC3-2F4B-32F8BF9A8AC9}"/>
              </a:ext>
            </a:extLst>
          </p:cNvPr>
          <p:cNvSpPr>
            <a:spLocks noGrp="1"/>
          </p:cNvSpPr>
          <p:nvPr>
            <p:ph type="body" sz="quarter" idx="11"/>
          </p:nvPr>
        </p:nvSpPr>
        <p:spPr/>
        <p:txBody>
          <a:bodyPr/>
          <a:lstStyle/>
          <a:p>
            <a:r>
              <a:rPr lang="en-GB" dirty="0" err="1"/>
              <a:t>Teräsrakenne</a:t>
            </a:r>
            <a:r>
              <a:rPr lang="en-GB" dirty="0"/>
              <a:t> </a:t>
            </a:r>
            <a:r>
              <a:rPr lang="en-GB" dirty="0" err="1"/>
              <a:t>voidaan</a:t>
            </a:r>
            <a:r>
              <a:rPr lang="en-GB" dirty="0"/>
              <a:t> </a:t>
            </a:r>
            <a:r>
              <a:rPr lang="en-GB" dirty="0" err="1"/>
              <a:t>uudelleenkäyttää</a:t>
            </a:r>
            <a:r>
              <a:rPr lang="en-GB" dirty="0"/>
              <a:t> </a:t>
            </a:r>
            <a:r>
              <a:rPr lang="en-GB" dirty="0" err="1"/>
              <a:t>useita</a:t>
            </a:r>
            <a:r>
              <a:rPr lang="en-GB" dirty="0"/>
              <a:t> </a:t>
            </a:r>
            <a:r>
              <a:rPr lang="en-GB" dirty="0" err="1"/>
              <a:t>kertoja</a:t>
            </a:r>
            <a:endParaRPr lang="en-GB" dirty="0"/>
          </a:p>
        </p:txBody>
      </p:sp>
      <p:grpSp>
        <p:nvGrpSpPr>
          <p:cNvPr id="7" name="Group 6">
            <a:extLst>
              <a:ext uri="{FF2B5EF4-FFF2-40B4-BE49-F238E27FC236}">
                <a16:creationId xmlns:a16="http://schemas.microsoft.com/office/drawing/2014/main" id="{52E79417-976C-EEA8-9706-21EF82016E38}"/>
              </a:ext>
            </a:extLst>
          </p:cNvPr>
          <p:cNvGrpSpPr/>
          <p:nvPr/>
        </p:nvGrpSpPr>
        <p:grpSpPr>
          <a:xfrm>
            <a:off x="263523" y="1316017"/>
            <a:ext cx="11685563" cy="4657908"/>
            <a:chOff x="404398" y="1287342"/>
            <a:chExt cx="8464122" cy="3373830"/>
          </a:xfrm>
        </p:grpSpPr>
        <p:pic>
          <p:nvPicPr>
            <p:cNvPr id="8" name="Picture 7">
              <a:extLst>
                <a:ext uri="{FF2B5EF4-FFF2-40B4-BE49-F238E27FC236}">
                  <a16:creationId xmlns:a16="http://schemas.microsoft.com/office/drawing/2014/main" id="{A7C8900F-9E41-CA01-51AB-CF248DEA27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4398" y="1287342"/>
              <a:ext cx="3827922" cy="16337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 name="Afbeelding 3">
              <a:extLst>
                <a:ext uri="{FF2B5EF4-FFF2-40B4-BE49-F238E27FC236}">
                  <a16:creationId xmlns:a16="http://schemas.microsoft.com/office/drawing/2014/main" id="{5D5848C6-1074-5494-4568-95A69D6AD2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4204" y="1287342"/>
              <a:ext cx="2674316" cy="16337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ABA73F4-0A46-7783-2CF9-D3BFAF990DAD}"/>
                </a:ext>
              </a:extLst>
            </p:cNvPr>
            <p:cNvSpPr txBox="1">
              <a:spLocks noChangeArrowheads="1"/>
            </p:cNvSpPr>
            <p:nvPr/>
          </p:nvSpPr>
          <p:spPr bwMode="auto">
            <a:xfrm>
              <a:off x="4388225" y="2078114"/>
              <a:ext cx="1358153" cy="73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4852E"/>
                </a:buClr>
                <a:buFont typeface="Wingdings" panose="05000000000000000000" pitchFamily="2" charset="2"/>
                <a:buChar char="§"/>
                <a:defRPr sz="3200">
                  <a:solidFill>
                    <a:srgbClr val="20336E"/>
                  </a:solidFill>
                  <a:latin typeface="Arial" panose="020B0604020202020204" pitchFamily="34" charset="0"/>
                </a:defRPr>
              </a:lvl1pPr>
              <a:lvl2pPr marL="742950" indent="-285750">
                <a:spcBef>
                  <a:spcPct val="20000"/>
                </a:spcBef>
                <a:buClr>
                  <a:srgbClr val="D4852E"/>
                </a:buClr>
                <a:buChar char="•"/>
                <a:defRPr sz="2800">
                  <a:solidFill>
                    <a:srgbClr val="20336E"/>
                  </a:solidFill>
                  <a:latin typeface="Arial" panose="020B0604020202020204" pitchFamily="34" charset="0"/>
                </a:defRPr>
              </a:lvl2pPr>
              <a:lvl3pPr marL="1143000" indent="-228600">
                <a:spcBef>
                  <a:spcPct val="20000"/>
                </a:spcBef>
                <a:buClr>
                  <a:srgbClr val="D4852E"/>
                </a:buClr>
                <a:defRPr sz="2000">
                  <a:solidFill>
                    <a:srgbClr val="20336E"/>
                  </a:solidFill>
                  <a:latin typeface="Arial" panose="020B0604020202020204" pitchFamily="34" charset="0"/>
                </a:defRPr>
              </a:lvl3pPr>
              <a:lvl4pPr marL="1600200" indent="-228600">
                <a:spcBef>
                  <a:spcPct val="20000"/>
                </a:spcBef>
                <a:buClr>
                  <a:srgbClr val="D4852E"/>
                </a:buClr>
                <a:buChar char="•"/>
                <a:defRPr sz="2000">
                  <a:solidFill>
                    <a:srgbClr val="20336E"/>
                  </a:solidFill>
                  <a:latin typeface="Arial" panose="020B0604020202020204" pitchFamily="34" charset="0"/>
                </a:defRPr>
              </a:lvl4pPr>
              <a:lvl5pPr marL="2057400" indent="-228600">
                <a:spcBef>
                  <a:spcPct val="20000"/>
                </a:spcBef>
                <a:buClr>
                  <a:srgbClr val="D4852E"/>
                </a:buClr>
                <a:buChar char="•"/>
                <a:defRPr sz="2000">
                  <a:solidFill>
                    <a:srgbClr val="20336E"/>
                  </a:solidFill>
                  <a:latin typeface="Arial" panose="020B0604020202020204" pitchFamily="34"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panose="020B0604020202020204" pitchFamily="34"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panose="020B0604020202020204" pitchFamily="34"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panose="020B0604020202020204" pitchFamily="34"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panose="020B0604020202020204" pitchFamily="34" charset="0"/>
                </a:defRPr>
              </a:lvl9pPr>
            </a:lstStyle>
            <a:p>
              <a:pPr>
                <a:spcBef>
                  <a:spcPct val="0"/>
                </a:spcBef>
                <a:buClrTx/>
                <a:buFontTx/>
                <a:buNone/>
              </a:pPr>
              <a:r>
                <a:rPr lang="en-GB" altLang="en-US" sz="2000" dirty="0">
                  <a:solidFill>
                    <a:srgbClr val="2F5496"/>
                  </a:solidFill>
                  <a:latin typeface="+mn-lt"/>
                  <a:cs typeface="Arial" panose="020B0604020202020204" pitchFamily="34" charset="0"/>
                </a:rPr>
                <a:t>1942 London</a:t>
              </a:r>
            </a:p>
            <a:p>
              <a:pPr>
                <a:spcBef>
                  <a:spcPct val="0"/>
                </a:spcBef>
                <a:buClrTx/>
                <a:buNone/>
              </a:pPr>
              <a:r>
                <a:rPr lang="en-GB" altLang="en-US" sz="2000" dirty="0">
                  <a:solidFill>
                    <a:srgbClr val="2F5496"/>
                  </a:solidFill>
                  <a:latin typeface="+mn-lt"/>
                  <a:cs typeface="Arial" panose="020B0604020202020204" pitchFamily="34" charset="0"/>
                </a:rPr>
                <a:t>1958 Rotterdam</a:t>
              </a:r>
            </a:p>
            <a:p>
              <a:pPr>
                <a:spcBef>
                  <a:spcPct val="0"/>
                </a:spcBef>
                <a:buClrTx/>
                <a:buNone/>
              </a:pPr>
              <a:r>
                <a:rPr lang="en-GB" altLang="en-US" sz="2000" dirty="0">
                  <a:solidFill>
                    <a:srgbClr val="2F5496"/>
                  </a:solidFill>
                  <a:latin typeface="+mn-lt"/>
                  <a:cs typeface="Arial" panose="020B0604020202020204" pitchFamily="34" charset="0"/>
                </a:rPr>
                <a:t>2015 Schiphol</a:t>
              </a:r>
            </a:p>
          </p:txBody>
        </p:sp>
        <p:pic>
          <p:nvPicPr>
            <p:cNvPr id="11" name="Picture 10">
              <a:extLst>
                <a:ext uri="{FF2B5EF4-FFF2-40B4-BE49-F238E27FC236}">
                  <a16:creationId xmlns:a16="http://schemas.microsoft.com/office/drawing/2014/main" id="{11704D91-D8F0-A1CC-6A2E-3C1184D76E0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46799" y="2984741"/>
              <a:ext cx="2921721" cy="1675581"/>
            </a:xfrm>
            <a:prstGeom prst="rect">
              <a:avLst/>
            </a:prstGeom>
            <a:noFill/>
            <a:ln w="9525">
              <a:noFill/>
              <a:miter lim="800000"/>
              <a:headEnd/>
              <a:tailEnd/>
            </a:ln>
          </p:spPr>
        </p:pic>
        <p:pic>
          <p:nvPicPr>
            <p:cNvPr id="12" name="Picture 11">
              <a:extLst>
                <a:ext uri="{FF2B5EF4-FFF2-40B4-BE49-F238E27FC236}">
                  <a16:creationId xmlns:a16="http://schemas.microsoft.com/office/drawing/2014/main" id="{3766D5E4-A5F6-67FA-F46F-154B90ECD0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126" b="13149"/>
            <a:stretch/>
          </p:blipFill>
          <p:spPr>
            <a:xfrm>
              <a:off x="404398" y="2984741"/>
              <a:ext cx="2243511" cy="1676431"/>
            </a:xfrm>
            <a:prstGeom prst="rect">
              <a:avLst/>
            </a:prstGeom>
            <a:noFill/>
            <a:ln w="9525">
              <a:noFill/>
              <a:miter lim="800000"/>
              <a:headEnd/>
              <a:tailEnd/>
            </a:ln>
          </p:spPr>
        </p:pic>
        <p:sp>
          <p:nvSpPr>
            <p:cNvPr id="13" name="Rectangle 12">
              <a:extLst>
                <a:ext uri="{FF2B5EF4-FFF2-40B4-BE49-F238E27FC236}">
                  <a16:creationId xmlns:a16="http://schemas.microsoft.com/office/drawing/2014/main" id="{2C155ED5-9FAF-AF6B-CB80-0FCE38CA3EFA}"/>
                </a:ext>
              </a:extLst>
            </p:cNvPr>
            <p:cNvSpPr/>
            <p:nvPr/>
          </p:nvSpPr>
          <p:spPr>
            <a:xfrm>
              <a:off x="2898573" y="3791446"/>
              <a:ext cx="3244781" cy="735668"/>
            </a:xfrm>
            <a:prstGeom prst="rect">
              <a:avLst/>
            </a:prstGeom>
          </p:spPr>
          <p:txBody>
            <a:bodyPr wrap="square">
              <a:spAutoFit/>
            </a:bodyPr>
            <a:lstStyle/>
            <a:p>
              <a:r>
                <a:rPr lang="en-GB" sz="2000" dirty="0">
                  <a:solidFill>
                    <a:srgbClr val="2F5496"/>
                  </a:solidFill>
                  <a:cs typeface="Arial" panose="020B0604020202020204" pitchFamily="34" charset="0"/>
                </a:rPr>
                <a:t>1958: Brussel’s World Fair</a:t>
              </a:r>
            </a:p>
            <a:p>
              <a:r>
                <a:rPr lang="fi-FI" sz="2000" dirty="0">
                  <a:solidFill>
                    <a:srgbClr val="2F5496"/>
                  </a:solidFill>
                  <a:cs typeface="Arial" panose="020B0604020202020204" pitchFamily="34" charset="0"/>
                </a:rPr>
                <a:t>1959: ”</a:t>
              </a:r>
              <a:r>
                <a:rPr lang="fi-FI" sz="2000" dirty="0" err="1">
                  <a:solidFill>
                    <a:srgbClr val="2F5496"/>
                  </a:solidFill>
                  <a:cs typeface="Arial" panose="020B0604020202020204" pitchFamily="34" charset="0"/>
                </a:rPr>
                <a:t>Zoo-Brücke</a:t>
              </a:r>
              <a:r>
                <a:rPr lang="fi-FI" sz="2000" dirty="0">
                  <a:solidFill>
                    <a:srgbClr val="2F5496"/>
                  </a:solidFill>
                  <a:cs typeface="Arial" panose="020B0604020202020204" pitchFamily="34" charset="0"/>
                </a:rPr>
                <a:t>” in Duisburg</a:t>
              </a:r>
            </a:p>
            <a:p>
              <a:r>
                <a:rPr lang="fi-FI" sz="2000" dirty="0">
                  <a:solidFill>
                    <a:srgbClr val="2F5496"/>
                  </a:solidFill>
                  <a:cs typeface="Arial" panose="020B0604020202020204" pitchFamily="34" charset="0"/>
                </a:rPr>
                <a:t>2000: Bridge </a:t>
              </a:r>
              <a:r>
                <a:rPr lang="fi-FI" sz="2000" dirty="0" err="1">
                  <a:solidFill>
                    <a:srgbClr val="2F5496"/>
                  </a:solidFill>
                  <a:cs typeface="Arial" panose="020B0604020202020204" pitchFamily="34" charset="0"/>
                </a:rPr>
                <a:t>further</a:t>
              </a:r>
              <a:r>
                <a:rPr lang="fi-FI" sz="2000" dirty="0">
                  <a:solidFill>
                    <a:srgbClr val="2F5496"/>
                  </a:solidFill>
                  <a:cs typeface="Arial" panose="020B0604020202020204" pitchFamily="34" charset="0"/>
                </a:rPr>
                <a:t> </a:t>
              </a:r>
              <a:r>
                <a:rPr lang="fi-FI" sz="2000" dirty="0" err="1">
                  <a:solidFill>
                    <a:srgbClr val="2F5496"/>
                  </a:solidFill>
                  <a:cs typeface="Arial" panose="020B0604020202020204" pitchFamily="34" charset="0"/>
                </a:rPr>
                <a:t>south</a:t>
              </a:r>
              <a:r>
                <a:rPr lang="fi-FI" sz="2000" dirty="0">
                  <a:solidFill>
                    <a:srgbClr val="2F5496"/>
                  </a:solidFill>
                  <a:cs typeface="Arial" panose="020B0604020202020204" pitchFamily="34" charset="0"/>
                </a:rPr>
                <a:t> </a:t>
              </a:r>
              <a:r>
                <a:rPr lang="fi-FI" sz="2000" dirty="0" err="1">
                  <a:solidFill>
                    <a:srgbClr val="2F5496"/>
                  </a:solidFill>
                  <a:cs typeface="Arial" panose="020B0604020202020204" pitchFamily="34" charset="0"/>
                </a:rPr>
                <a:t>the</a:t>
              </a:r>
              <a:r>
                <a:rPr lang="fi-FI" sz="2000" dirty="0">
                  <a:solidFill>
                    <a:srgbClr val="2F5496"/>
                  </a:solidFill>
                  <a:cs typeface="Arial" panose="020B0604020202020204" pitchFamily="34" charset="0"/>
                </a:rPr>
                <a:t> A3</a:t>
              </a:r>
              <a:endParaRPr lang="en-GB" sz="2000" dirty="0">
                <a:solidFill>
                  <a:srgbClr val="2F5496"/>
                </a:solidFill>
                <a:cs typeface="Arial" panose="020B0604020202020204" pitchFamily="34" charset="0"/>
              </a:endParaRPr>
            </a:p>
          </p:txBody>
        </p:sp>
        <p:sp>
          <p:nvSpPr>
            <p:cNvPr id="14" name="Down Arrow 14">
              <a:extLst>
                <a:ext uri="{FF2B5EF4-FFF2-40B4-BE49-F238E27FC236}">
                  <a16:creationId xmlns:a16="http://schemas.microsoft.com/office/drawing/2014/main" id="{D72CF766-136E-6CFE-6914-2A692ABB6CA7}"/>
                </a:ext>
              </a:extLst>
            </p:cNvPr>
            <p:cNvSpPr/>
            <p:nvPr/>
          </p:nvSpPr>
          <p:spPr>
            <a:xfrm rot="16200000">
              <a:off x="4743068" y="1550335"/>
              <a:ext cx="498190" cy="397291"/>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5" name="Down Arrow 16">
              <a:extLst>
                <a:ext uri="{FF2B5EF4-FFF2-40B4-BE49-F238E27FC236}">
                  <a16:creationId xmlns:a16="http://schemas.microsoft.com/office/drawing/2014/main" id="{4ED657BE-E88B-7DA1-37E6-4DD19F559926}"/>
                </a:ext>
              </a:extLst>
            </p:cNvPr>
            <p:cNvSpPr/>
            <p:nvPr/>
          </p:nvSpPr>
          <p:spPr>
            <a:xfrm rot="16200000">
              <a:off x="3935600" y="3293399"/>
              <a:ext cx="498190" cy="397291"/>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9428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73446-29A0-6CC3-2F4B-32F8BF9A8AC9}"/>
              </a:ext>
            </a:extLst>
          </p:cNvPr>
          <p:cNvSpPr>
            <a:spLocks noGrp="1"/>
          </p:cNvSpPr>
          <p:nvPr>
            <p:ph type="body" sz="quarter" idx="11"/>
          </p:nvPr>
        </p:nvSpPr>
        <p:spPr/>
        <p:txBody>
          <a:bodyPr/>
          <a:lstStyle/>
          <a:p>
            <a:r>
              <a:rPr lang="en-GB" dirty="0" err="1"/>
              <a:t>Teräs</a:t>
            </a:r>
            <a:r>
              <a:rPr lang="en-GB" dirty="0"/>
              <a:t> </a:t>
            </a:r>
            <a:r>
              <a:rPr lang="en-GB" dirty="0" err="1"/>
              <a:t>mahdollistaa</a:t>
            </a:r>
            <a:r>
              <a:rPr lang="en-GB" dirty="0"/>
              <a:t> </a:t>
            </a:r>
            <a:r>
              <a:rPr lang="en-GB" dirty="0" err="1"/>
              <a:t>muiden</a:t>
            </a:r>
            <a:r>
              <a:rPr lang="en-GB" dirty="0"/>
              <a:t> </a:t>
            </a:r>
            <a:r>
              <a:rPr lang="en-GB" dirty="0" err="1"/>
              <a:t>materiaalien</a:t>
            </a:r>
            <a:r>
              <a:rPr lang="en-GB" dirty="0"/>
              <a:t> </a:t>
            </a:r>
            <a:r>
              <a:rPr lang="en-GB" dirty="0" err="1"/>
              <a:t>uudelleenkäytön</a:t>
            </a:r>
            <a:endParaRPr lang="en-GB" dirty="0"/>
          </a:p>
        </p:txBody>
      </p:sp>
      <p:grpSp>
        <p:nvGrpSpPr>
          <p:cNvPr id="2" name="Group 1">
            <a:extLst>
              <a:ext uri="{FF2B5EF4-FFF2-40B4-BE49-F238E27FC236}">
                <a16:creationId xmlns:a16="http://schemas.microsoft.com/office/drawing/2014/main" id="{B9E70450-FB94-D44D-92C9-C0D2F303846C}"/>
              </a:ext>
            </a:extLst>
          </p:cNvPr>
          <p:cNvGrpSpPr/>
          <p:nvPr/>
        </p:nvGrpSpPr>
        <p:grpSpPr>
          <a:xfrm>
            <a:off x="513395" y="1004121"/>
            <a:ext cx="11358695" cy="5012721"/>
            <a:chOff x="80322" y="1010507"/>
            <a:chExt cx="9370301" cy="4135219"/>
          </a:xfrm>
        </p:grpSpPr>
        <p:pic>
          <p:nvPicPr>
            <p:cNvPr id="4" name="Picture 2" descr="http://www.archiweb.cz/Image/zpravy/PR/taros/foto4.JPG">
              <a:extLst>
                <a:ext uri="{FF2B5EF4-FFF2-40B4-BE49-F238E27FC236}">
                  <a16:creationId xmlns:a16="http://schemas.microsoft.com/office/drawing/2014/main" id="{F80F749C-FC26-B3F7-046E-713100BBF35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523425" y="1092880"/>
              <a:ext cx="3927198" cy="29886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486A8A3-23AD-FBDB-BB5C-400B688B4B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22" y="1010507"/>
              <a:ext cx="3444857" cy="2523369"/>
            </a:xfrm>
            <a:prstGeom prst="rect">
              <a:avLst/>
            </a:prstGeom>
          </p:spPr>
        </p:pic>
        <p:pic>
          <p:nvPicPr>
            <p:cNvPr id="6" name="Picture 5">
              <a:extLst>
                <a:ext uri="{FF2B5EF4-FFF2-40B4-BE49-F238E27FC236}">
                  <a16:creationId xmlns:a16="http://schemas.microsoft.com/office/drawing/2014/main" id="{C352325E-FECF-AB7F-041F-B7CE54F6C6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76148" y="2814332"/>
              <a:ext cx="3507685" cy="2331394"/>
            </a:xfrm>
            <a:prstGeom prst="rect">
              <a:avLst/>
            </a:prstGeom>
          </p:spPr>
        </p:pic>
        <p:sp>
          <p:nvSpPr>
            <p:cNvPr id="16" name="TextBox 15">
              <a:extLst>
                <a:ext uri="{FF2B5EF4-FFF2-40B4-BE49-F238E27FC236}">
                  <a16:creationId xmlns:a16="http://schemas.microsoft.com/office/drawing/2014/main" id="{3CA6D099-7E33-F3A5-25BC-34CC0A577ED6}"/>
                </a:ext>
              </a:extLst>
            </p:cNvPr>
            <p:cNvSpPr txBox="1"/>
            <p:nvPr/>
          </p:nvSpPr>
          <p:spPr>
            <a:xfrm>
              <a:off x="255317" y="3418460"/>
              <a:ext cx="988090" cy="203119"/>
            </a:xfrm>
            <a:prstGeom prst="rect">
              <a:avLst/>
            </a:prstGeom>
            <a:noFill/>
          </p:spPr>
          <p:txBody>
            <a:bodyPr wrap="none" rtlCol="0">
              <a:spAutoFit/>
            </a:bodyPr>
            <a:lstStyle/>
            <a:p>
              <a:r>
                <a:rPr lang="en-US" sz="1000" dirty="0">
                  <a:solidFill>
                    <a:srgbClr val="2F5496"/>
                  </a:solidFill>
                </a:rPr>
                <a:t>Kuva: </a:t>
              </a:r>
              <a:r>
                <a:rPr lang="en-US" sz="1000" dirty="0" err="1">
                  <a:solidFill>
                    <a:srgbClr val="2F5496"/>
                  </a:solidFill>
                </a:rPr>
                <a:t>Peikko</a:t>
              </a:r>
              <a:r>
                <a:rPr lang="en-US" sz="1000" dirty="0">
                  <a:solidFill>
                    <a:srgbClr val="2F5496"/>
                  </a:solidFill>
                </a:rPr>
                <a:t> Group</a:t>
              </a:r>
            </a:p>
          </p:txBody>
        </p:sp>
        <p:sp>
          <p:nvSpPr>
            <p:cNvPr id="17" name="TextBox 16">
              <a:extLst>
                <a:ext uri="{FF2B5EF4-FFF2-40B4-BE49-F238E27FC236}">
                  <a16:creationId xmlns:a16="http://schemas.microsoft.com/office/drawing/2014/main" id="{9DB65E4F-543E-162C-A03B-C067A18B1B94}"/>
                </a:ext>
              </a:extLst>
            </p:cNvPr>
            <p:cNvSpPr txBox="1"/>
            <p:nvPr/>
          </p:nvSpPr>
          <p:spPr>
            <a:xfrm>
              <a:off x="8002363" y="4056583"/>
              <a:ext cx="894200" cy="203119"/>
            </a:xfrm>
            <a:prstGeom prst="rect">
              <a:avLst/>
            </a:prstGeom>
            <a:noFill/>
          </p:spPr>
          <p:txBody>
            <a:bodyPr wrap="none" rtlCol="0">
              <a:spAutoFit/>
            </a:bodyPr>
            <a:lstStyle/>
            <a:p>
              <a:r>
                <a:rPr lang="en-US" sz="1000" dirty="0">
                  <a:solidFill>
                    <a:srgbClr val="2F5496"/>
                  </a:solidFill>
                </a:rPr>
                <a:t>Kuva: Taros Nova</a:t>
              </a:r>
            </a:p>
          </p:txBody>
        </p:sp>
      </p:grpSp>
    </p:spTree>
    <p:extLst>
      <p:ext uri="{BB962C8B-B14F-4D97-AF65-F5344CB8AC3E}">
        <p14:creationId xmlns:p14="http://schemas.microsoft.com/office/powerpoint/2010/main" val="136574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8574D0-4E45-57ED-7D8C-7DEDCAE8FC66}"/>
              </a:ext>
            </a:extLst>
          </p:cNvPr>
          <p:cNvSpPr>
            <a:spLocks noGrp="1"/>
          </p:cNvSpPr>
          <p:nvPr>
            <p:ph type="body" sz="quarter" idx="11"/>
          </p:nvPr>
        </p:nvSpPr>
        <p:spPr/>
        <p:txBody>
          <a:bodyPr/>
          <a:lstStyle/>
          <a:p>
            <a:r>
              <a:rPr lang="en-GB" dirty="0" err="1"/>
              <a:t>Päätös</a:t>
            </a:r>
            <a:r>
              <a:rPr lang="en-GB" dirty="0"/>
              <a:t> </a:t>
            </a:r>
            <a:r>
              <a:rPr lang="en-GB" dirty="0" err="1"/>
              <a:t>uudelleenkäytöstä</a:t>
            </a:r>
            <a:r>
              <a:rPr lang="en-GB" dirty="0"/>
              <a:t> </a:t>
            </a:r>
            <a:r>
              <a:rPr lang="en-GB" dirty="0" err="1"/>
              <a:t>tehdään</a:t>
            </a:r>
            <a:r>
              <a:rPr lang="en-GB" dirty="0"/>
              <a:t> </a:t>
            </a:r>
            <a:r>
              <a:rPr lang="en-GB" dirty="0" err="1"/>
              <a:t>ennen</a:t>
            </a:r>
            <a:r>
              <a:rPr lang="en-GB" dirty="0"/>
              <a:t> </a:t>
            </a:r>
            <a:r>
              <a:rPr lang="en-GB" dirty="0" err="1"/>
              <a:t>purkamista</a:t>
            </a:r>
            <a:endParaRPr lang="en-GB" dirty="0"/>
          </a:p>
        </p:txBody>
      </p:sp>
      <p:pic>
        <p:nvPicPr>
          <p:cNvPr id="4" name="Picture 3" descr="C:\data\Projects\_new_projects\PROGRESS\Proposal\Pictures\Demolition (7).jpg">
            <a:extLst>
              <a:ext uri="{FF2B5EF4-FFF2-40B4-BE49-F238E27FC236}">
                <a16:creationId xmlns:a16="http://schemas.microsoft.com/office/drawing/2014/main" id="{F3FDF3F8-B02D-1057-7496-6DFE54440DB5}"/>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7770367" y="1222988"/>
            <a:ext cx="4158109" cy="4634716"/>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5CBC8572-60C6-214C-5528-CFE1F6406B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4716" y="1561818"/>
            <a:ext cx="7411485" cy="3957056"/>
          </a:xfrm>
          <a:prstGeom prst="rect">
            <a:avLst/>
          </a:prstGeom>
        </p:spPr>
      </p:pic>
    </p:spTree>
    <p:extLst>
      <p:ext uri="{BB962C8B-B14F-4D97-AF65-F5344CB8AC3E}">
        <p14:creationId xmlns:p14="http://schemas.microsoft.com/office/powerpoint/2010/main" val="27287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logo&#10;&#10;Description générée automatiquement">
            <a:extLst>
              <a:ext uri="{FF2B5EF4-FFF2-40B4-BE49-F238E27FC236}">
                <a16:creationId xmlns:a16="http://schemas.microsoft.com/office/drawing/2014/main" id="{925A804B-975A-123B-833F-9A61EEFBE5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0437" y="316406"/>
            <a:ext cx="7536730" cy="2527178"/>
          </a:xfrm>
          <a:prstGeom prst="rect">
            <a:avLst/>
          </a:prstGeom>
        </p:spPr>
      </p:pic>
      <p:pic>
        <p:nvPicPr>
          <p:cNvPr id="8" name="Image 7" descr="Une image contenant texte, capture d’écran, Police, Marque&#10;&#10;Description générée automatiquement">
            <a:extLst>
              <a:ext uri="{FF2B5EF4-FFF2-40B4-BE49-F238E27FC236}">
                <a16:creationId xmlns:a16="http://schemas.microsoft.com/office/drawing/2014/main" id="{976164FE-4ABB-880B-BCB6-A7504D788F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12818" y="2896727"/>
            <a:ext cx="8966364" cy="3145562"/>
          </a:xfrm>
          <a:prstGeom prst="rect">
            <a:avLst/>
          </a:prstGeom>
        </p:spPr>
      </p:pic>
    </p:spTree>
    <p:extLst>
      <p:ext uri="{BB962C8B-B14F-4D97-AF65-F5344CB8AC3E}">
        <p14:creationId xmlns:p14="http://schemas.microsoft.com/office/powerpoint/2010/main" val="3454652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201">
            <a:extLst>
              <a:ext uri="{FF2B5EF4-FFF2-40B4-BE49-F238E27FC236}">
                <a16:creationId xmlns:a16="http://schemas.microsoft.com/office/drawing/2014/main" id="{C7F594D5-9986-E457-9951-7266F39ED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4725" y="129910"/>
            <a:ext cx="10037275" cy="6135800"/>
          </a:xfrm>
          <a:prstGeom prst="rect">
            <a:avLst/>
          </a:prstGeom>
        </p:spPr>
      </p:pic>
      <p:pic>
        <p:nvPicPr>
          <p:cNvPr id="206" name="Image 4" descr="Une image contenant texte, Police, capture d’écran, logo&#10;&#10;Description générée automatiquement">
            <a:extLst>
              <a:ext uri="{FF2B5EF4-FFF2-40B4-BE49-F238E27FC236}">
                <a16:creationId xmlns:a16="http://schemas.microsoft.com/office/drawing/2014/main" id="{A403429A-1300-72E3-9087-FDF89ECAB3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344" y="205654"/>
            <a:ext cx="3910650" cy="1311299"/>
          </a:xfrm>
          <a:prstGeom prst="rect">
            <a:avLst/>
          </a:prstGeom>
        </p:spPr>
      </p:pic>
      <p:sp>
        <p:nvSpPr>
          <p:cNvPr id="203" name="Picture Placeholder 202">
            <a:extLst>
              <a:ext uri="{FF2B5EF4-FFF2-40B4-BE49-F238E27FC236}">
                <a16:creationId xmlns:a16="http://schemas.microsoft.com/office/drawing/2014/main" id="{DA031D6C-45D5-50A7-39EB-D68E67B057A1}"/>
              </a:ext>
            </a:extLst>
          </p:cNvPr>
          <p:cNvSpPr>
            <a:spLocks noGrp="1"/>
          </p:cNvSpPr>
          <p:nvPr>
            <p:ph type="pic" sz="quarter" idx="10"/>
          </p:nvPr>
        </p:nvSpPr>
        <p:spPr>
          <a:xfrm>
            <a:off x="263526" y="1928387"/>
            <a:ext cx="3910650" cy="4179541"/>
          </a:xfrm>
        </p:spPr>
        <p:txBody>
          <a:bodyPr/>
          <a:lstStyle/>
          <a:p>
            <a:r>
              <a:rPr lang="fi-FI"/>
              <a:t>RFCS-hanke (</a:t>
            </a:r>
            <a:r>
              <a:rPr lang="fi-FI" sz="2000" dirty="0" err="1"/>
              <a:t>Research</a:t>
            </a:r>
            <a:r>
              <a:rPr lang="fi-FI" sz="2000" dirty="0"/>
              <a:t> Fund for </a:t>
            </a:r>
            <a:r>
              <a:rPr lang="fi-FI" sz="2000" dirty="0" err="1"/>
              <a:t>Coal</a:t>
            </a:r>
            <a:r>
              <a:rPr lang="fi-FI" sz="2000" dirty="0"/>
              <a:t> and Steel</a:t>
            </a:r>
            <a:r>
              <a:rPr lang="fi-FI" dirty="0"/>
              <a:t> on EU:n rahoitusohjelma, jolla tuetaan hiili- ja teräsalan tutkimushankkeita)</a:t>
            </a:r>
            <a:endParaRPr lang="fi-FI" sz="2000" dirty="0"/>
          </a:p>
          <a:p>
            <a:r>
              <a:rPr lang="fi-FI" sz="2000" dirty="0"/>
              <a:t>Kesto</a:t>
            </a:r>
            <a:r>
              <a:rPr lang="fi-FI" dirty="0"/>
              <a:t> </a:t>
            </a:r>
            <a:r>
              <a:rPr lang="fi-FI" sz="2000" dirty="0"/>
              <a:t>24 kk (1.9.2023 – 31.8.2025)</a:t>
            </a:r>
          </a:p>
          <a:p>
            <a:r>
              <a:rPr lang="fi-FI" sz="2000" dirty="0"/>
              <a:t>Budjetti</a:t>
            </a:r>
            <a:r>
              <a:rPr lang="fi-FI" dirty="0"/>
              <a:t> </a:t>
            </a:r>
            <a:r>
              <a:rPr lang="fi-FI" sz="2000" dirty="0"/>
              <a:t>n. 800 000 € </a:t>
            </a:r>
          </a:p>
          <a:p>
            <a:r>
              <a:rPr lang="fi-FI" sz="2000" dirty="0"/>
              <a:t>12 osapuolet</a:t>
            </a:r>
            <a:endParaRPr lang="fi-FI" sz="2400" dirty="0"/>
          </a:p>
          <a:p>
            <a:endParaRPr lang="fi-FI" sz="2400" dirty="0"/>
          </a:p>
          <a:p>
            <a:endParaRPr lang="fi-FI" sz="2400" dirty="0"/>
          </a:p>
          <a:p>
            <a:endParaRPr lang="fi-FI" sz="2400" dirty="0"/>
          </a:p>
        </p:txBody>
      </p:sp>
    </p:spTree>
    <p:extLst>
      <p:ext uri="{BB962C8B-B14F-4D97-AF65-F5344CB8AC3E}">
        <p14:creationId xmlns:p14="http://schemas.microsoft.com/office/powerpoint/2010/main" val="42112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0CA221-F5E2-8E27-95F5-83369C93B8AC}"/>
              </a:ext>
            </a:extLst>
          </p:cNvPr>
          <p:cNvSpPr>
            <a:spLocks noGrp="1"/>
          </p:cNvSpPr>
          <p:nvPr>
            <p:ph type="body" sz="quarter" idx="11"/>
          </p:nvPr>
        </p:nvSpPr>
        <p:spPr/>
        <p:txBody>
          <a:bodyPr/>
          <a:lstStyle/>
          <a:p>
            <a:r>
              <a:rPr lang="fi-FI" dirty="0"/>
              <a:t>Liittyvät hankkeet</a:t>
            </a:r>
          </a:p>
        </p:txBody>
      </p:sp>
      <p:sp>
        <p:nvSpPr>
          <p:cNvPr id="39" name="Picture Placeholder 3">
            <a:extLst>
              <a:ext uri="{FF2B5EF4-FFF2-40B4-BE49-F238E27FC236}">
                <a16:creationId xmlns:a16="http://schemas.microsoft.com/office/drawing/2014/main" id="{6D3D5ABE-26B4-0DC9-3926-FB31ABAE7287}"/>
              </a:ext>
            </a:extLst>
          </p:cNvPr>
          <p:cNvSpPr>
            <a:spLocks noGrp="1"/>
          </p:cNvSpPr>
          <p:nvPr>
            <p:ph type="pic" sz="quarter" idx="10"/>
          </p:nvPr>
        </p:nvSpPr>
        <p:spPr>
          <a:xfrm>
            <a:off x="234158" y="1030915"/>
            <a:ext cx="4084346" cy="4590976"/>
          </a:xfrm>
        </p:spPr>
        <p:txBody>
          <a:bodyPr/>
          <a:lstStyle/>
          <a:p>
            <a:r>
              <a:rPr lang="en-GB" dirty="0"/>
              <a:t>2006: Facilitating Greater Reuse and Recycling of Structural Steel in the Construction and Demolition Process Methodologies</a:t>
            </a:r>
          </a:p>
          <a:p>
            <a:r>
              <a:rPr lang="en-GB" dirty="0"/>
              <a:t>2013: Sustainable building project in steel (SB STEEL)</a:t>
            </a:r>
          </a:p>
          <a:p>
            <a:r>
              <a:rPr lang="en-GB" dirty="0"/>
              <a:t>2014: 	Large Valorisation on Sustainability of Steel Structures (LVS3)	</a:t>
            </a:r>
            <a:endParaRPr lang="cs-CZ" dirty="0"/>
          </a:p>
          <a:p>
            <a:r>
              <a:rPr lang="en-GB" dirty="0"/>
              <a:t>2019: Reuse and </a:t>
            </a:r>
            <a:r>
              <a:rPr lang="en-GB" dirty="0" err="1"/>
              <a:t>demountability</a:t>
            </a:r>
            <a:r>
              <a:rPr lang="en-GB" dirty="0"/>
              <a:t> using steel structures and the circular economy (REDUCE)</a:t>
            </a:r>
          </a:p>
          <a:p>
            <a:r>
              <a:rPr lang="en-GB" dirty="0"/>
              <a:t>2023: Delivering Innovative Steel Reuse Project (DISRUPT) 	</a:t>
            </a:r>
            <a:endParaRPr lang="cs-CZ" dirty="0"/>
          </a:p>
          <a:p>
            <a:endParaRPr lang="fi-FI" dirty="0"/>
          </a:p>
        </p:txBody>
      </p:sp>
      <p:pic>
        <p:nvPicPr>
          <p:cNvPr id="4" name="Picture 3">
            <a:extLst>
              <a:ext uri="{FF2B5EF4-FFF2-40B4-BE49-F238E27FC236}">
                <a16:creationId xmlns:a16="http://schemas.microsoft.com/office/drawing/2014/main" id="{EA3C7E32-C2E8-0901-4D1B-667B93474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77496" y="420505"/>
            <a:ext cx="2396259" cy="3385065"/>
          </a:xfrm>
          <a:prstGeom prst="rect">
            <a:avLst/>
          </a:prstGeom>
        </p:spPr>
      </p:pic>
      <p:pic>
        <p:nvPicPr>
          <p:cNvPr id="6" name="Picture 5">
            <a:extLst>
              <a:ext uri="{FF2B5EF4-FFF2-40B4-BE49-F238E27FC236}">
                <a16:creationId xmlns:a16="http://schemas.microsoft.com/office/drawing/2014/main" id="{A747D46B-F872-3D6E-FC1A-14E160B6E1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77849" y="3986926"/>
            <a:ext cx="3068747" cy="846200"/>
          </a:xfrm>
          <a:prstGeom prst="rect">
            <a:avLst/>
          </a:prstGeom>
        </p:spPr>
      </p:pic>
      <p:pic>
        <p:nvPicPr>
          <p:cNvPr id="40" name="Picture 39">
            <a:extLst>
              <a:ext uri="{FF2B5EF4-FFF2-40B4-BE49-F238E27FC236}">
                <a16:creationId xmlns:a16="http://schemas.microsoft.com/office/drawing/2014/main" id="{D9BC9943-89DE-37AB-A23D-C6C5ED7CA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3149" y="420505"/>
            <a:ext cx="2387822" cy="3385065"/>
          </a:xfrm>
          <a:prstGeom prst="rect">
            <a:avLst/>
          </a:prstGeom>
        </p:spPr>
      </p:pic>
      <p:pic>
        <p:nvPicPr>
          <p:cNvPr id="42" name="Picture 41">
            <a:extLst>
              <a:ext uri="{FF2B5EF4-FFF2-40B4-BE49-F238E27FC236}">
                <a16:creationId xmlns:a16="http://schemas.microsoft.com/office/drawing/2014/main" id="{74EA9449-5567-EA41-11FF-9BA3DD7AAE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67568" y="3168712"/>
            <a:ext cx="3970670" cy="2679259"/>
          </a:xfrm>
          <a:prstGeom prst="rect">
            <a:avLst/>
          </a:prstGeom>
        </p:spPr>
      </p:pic>
      <p:pic>
        <p:nvPicPr>
          <p:cNvPr id="43" name="Picture 42" descr="A cover of a magazine&#10;&#10;Description automatically generated">
            <a:extLst>
              <a:ext uri="{FF2B5EF4-FFF2-40B4-BE49-F238E27FC236}">
                <a16:creationId xmlns:a16="http://schemas.microsoft.com/office/drawing/2014/main" id="{569FBCD3-FFDA-0B6D-FF2B-B4FD4B3A4D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65128" y="420505"/>
            <a:ext cx="1938655" cy="2519680"/>
          </a:xfrm>
          <a:prstGeom prst="rect">
            <a:avLst/>
          </a:prstGeom>
          <a:ln>
            <a:solidFill>
              <a:schemeClr val="tx1"/>
            </a:solidFill>
          </a:ln>
        </p:spPr>
      </p:pic>
    </p:spTree>
    <p:extLst>
      <p:ext uri="{BB962C8B-B14F-4D97-AF65-F5344CB8AC3E}">
        <p14:creationId xmlns:p14="http://schemas.microsoft.com/office/powerpoint/2010/main" val="1103072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0CA221-F5E2-8E27-95F5-83369C93B8AC}"/>
              </a:ext>
            </a:extLst>
          </p:cNvPr>
          <p:cNvSpPr>
            <a:spLocks noGrp="1"/>
          </p:cNvSpPr>
          <p:nvPr>
            <p:ph type="body" sz="quarter" idx="11"/>
          </p:nvPr>
        </p:nvSpPr>
        <p:spPr/>
        <p:txBody>
          <a:bodyPr/>
          <a:lstStyle/>
          <a:p>
            <a:r>
              <a:rPr lang="fi-FI" dirty="0"/>
              <a:t>Liittyvät hankkeet</a:t>
            </a:r>
          </a:p>
        </p:txBody>
      </p:sp>
      <p:pic>
        <p:nvPicPr>
          <p:cNvPr id="8" name="Picture 7" descr="A blue and grey logo&#10;&#10;Description automatically generated">
            <a:extLst>
              <a:ext uri="{FF2B5EF4-FFF2-40B4-BE49-F238E27FC236}">
                <a16:creationId xmlns:a16="http://schemas.microsoft.com/office/drawing/2014/main" id="{6D66AA01-D703-BDF2-F7E7-153AC924B7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3524" y="984405"/>
            <a:ext cx="4829234" cy="1134872"/>
          </a:xfrm>
          <a:prstGeom prst="rect">
            <a:avLst/>
          </a:prstGeom>
        </p:spPr>
      </p:pic>
      <p:grpSp>
        <p:nvGrpSpPr>
          <p:cNvPr id="9" name="Group 8">
            <a:extLst>
              <a:ext uri="{FF2B5EF4-FFF2-40B4-BE49-F238E27FC236}">
                <a16:creationId xmlns:a16="http://schemas.microsoft.com/office/drawing/2014/main" id="{4EF2CC1F-2DDE-456D-E8C4-62277B0B3747}"/>
              </a:ext>
            </a:extLst>
          </p:cNvPr>
          <p:cNvGrpSpPr/>
          <p:nvPr/>
        </p:nvGrpSpPr>
        <p:grpSpPr>
          <a:xfrm>
            <a:off x="4193515" y="2621546"/>
            <a:ext cx="3628761" cy="3314118"/>
            <a:chOff x="1019917" y="5201974"/>
            <a:chExt cx="4012463" cy="3664549"/>
          </a:xfrm>
        </p:grpSpPr>
        <p:pic>
          <p:nvPicPr>
            <p:cNvPr id="10" name="Picture 9">
              <a:extLst>
                <a:ext uri="{FF2B5EF4-FFF2-40B4-BE49-F238E27FC236}">
                  <a16:creationId xmlns:a16="http://schemas.microsoft.com/office/drawing/2014/main" id="{C1A089A5-8BFE-EA3E-BFCE-5D3E58AF0510}"/>
                </a:ext>
              </a:extLst>
            </p:cNvPr>
            <p:cNvPicPr>
              <a:picLocks noChangeAspect="1"/>
            </p:cNvPicPr>
            <p:nvPr/>
          </p:nvPicPr>
          <p:blipFill rotWithShape="1">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a:xfrm>
              <a:off x="1026284" y="5207999"/>
              <a:ext cx="3977574" cy="3658524"/>
            </a:xfrm>
            <a:prstGeom prst="rect">
              <a:avLst/>
            </a:prstGeom>
          </p:spPr>
        </p:pic>
        <p:sp>
          <p:nvSpPr>
            <p:cNvPr id="11" name="Rectangle 10">
              <a:extLst>
                <a:ext uri="{FF2B5EF4-FFF2-40B4-BE49-F238E27FC236}">
                  <a16:creationId xmlns:a16="http://schemas.microsoft.com/office/drawing/2014/main" id="{353DD2A0-8C15-5DBB-EA53-F15323EA9D60}"/>
                </a:ext>
              </a:extLst>
            </p:cNvPr>
            <p:cNvSpPr/>
            <p:nvPr/>
          </p:nvSpPr>
          <p:spPr bwMode="auto">
            <a:xfrm>
              <a:off x="1019917" y="5201974"/>
              <a:ext cx="4012463" cy="3664549"/>
            </a:xfrm>
            <a:prstGeom prst="rect">
              <a:avLst/>
            </a:prstGeom>
            <a:gradFill flip="none" rotWithShape="1">
              <a:gsLst>
                <a:gs pos="25000">
                  <a:schemeClr val="accent1">
                    <a:lumMod val="5000"/>
                    <a:lumOff val="95000"/>
                    <a:alpha val="0"/>
                  </a:schemeClr>
                </a:gs>
                <a:gs pos="67000">
                  <a:schemeClr val="bg1"/>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E35F00"/>
                </a:solidFill>
                <a:effectLst/>
                <a:uLnTx/>
                <a:uFillTx/>
                <a:latin typeface="Arial" charset="0"/>
                <a:ea typeface="+mn-ea"/>
                <a:cs typeface="+mn-cs"/>
              </a:endParaRPr>
            </a:p>
          </p:txBody>
        </p:sp>
      </p:grpSp>
      <p:sp>
        <p:nvSpPr>
          <p:cNvPr id="12" name="Circular Arrow 7">
            <a:extLst>
              <a:ext uri="{FF2B5EF4-FFF2-40B4-BE49-F238E27FC236}">
                <a16:creationId xmlns:a16="http://schemas.microsoft.com/office/drawing/2014/main" id="{CF1EA93B-6369-276B-5B81-1E8186825A0A}"/>
              </a:ext>
            </a:extLst>
          </p:cNvPr>
          <p:cNvSpPr/>
          <p:nvPr/>
        </p:nvSpPr>
        <p:spPr>
          <a:xfrm rot="10800000">
            <a:off x="4506360" y="2663206"/>
            <a:ext cx="3156791" cy="3214223"/>
          </a:xfrm>
          <a:prstGeom prst="circularArrow">
            <a:avLst>
              <a:gd name="adj1" fmla="val 5544"/>
              <a:gd name="adj2" fmla="val 330680"/>
              <a:gd name="adj3" fmla="val 13802154"/>
              <a:gd name="adj4" fmla="val 12117923"/>
              <a:gd name="adj5" fmla="val 5757"/>
            </a:avLst>
          </a:prstGeom>
          <a:solidFill>
            <a:schemeClr val="tx2"/>
          </a:solidFill>
          <a:ln>
            <a:noFill/>
          </a:ln>
          <a:effectLst>
            <a:outerShdw blurRad="40000" dist="23000" dir="5400000" rotWithShape="0">
              <a:srgbClr val="000000">
                <a:alpha val="35000"/>
              </a:srgbClr>
            </a:outerShdw>
          </a:effectLst>
        </p:spPr>
        <p:txBody>
          <a:bodyPr/>
          <a:lstStyle/>
          <a:p>
            <a:endParaRPr lang="fi-FI"/>
          </a:p>
        </p:txBody>
      </p:sp>
      <p:sp>
        <p:nvSpPr>
          <p:cNvPr id="13" name="Circular Arrow 8">
            <a:extLst>
              <a:ext uri="{FF2B5EF4-FFF2-40B4-BE49-F238E27FC236}">
                <a16:creationId xmlns:a16="http://schemas.microsoft.com/office/drawing/2014/main" id="{1BD16FED-7075-83F0-FEA9-313D5F5E16E4}"/>
              </a:ext>
            </a:extLst>
          </p:cNvPr>
          <p:cNvSpPr/>
          <p:nvPr/>
        </p:nvSpPr>
        <p:spPr>
          <a:xfrm rot="16200000">
            <a:off x="4506359" y="2663206"/>
            <a:ext cx="3156792" cy="3214222"/>
          </a:xfrm>
          <a:prstGeom prst="circularArrow">
            <a:avLst>
              <a:gd name="adj1" fmla="val 5544"/>
              <a:gd name="adj2" fmla="val 330680"/>
              <a:gd name="adj3" fmla="val 13802154"/>
              <a:gd name="adj4" fmla="val 12021952"/>
              <a:gd name="adj5" fmla="val 5757"/>
            </a:avLst>
          </a:prstGeom>
          <a:solidFill>
            <a:schemeClr val="tx2"/>
          </a:solidFill>
          <a:ln>
            <a:noFill/>
          </a:ln>
          <a:effectLst>
            <a:outerShdw blurRad="40000" dist="23000" dir="5400000" rotWithShape="0">
              <a:srgbClr val="000000">
                <a:alpha val="35000"/>
              </a:srgbClr>
            </a:outerShdw>
          </a:effectLst>
        </p:spPr>
        <p:txBody>
          <a:bodyPr/>
          <a:lstStyle/>
          <a:p>
            <a:endParaRPr lang="fi-FI"/>
          </a:p>
        </p:txBody>
      </p:sp>
      <p:sp>
        <p:nvSpPr>
          <p:cNvPr id="14" name="TextBox 13">
            <a:extLst>
              <a:ext uri="{FF2B5EF4-FFF2-40B4-BE49-F238E27FC236}">
                <a16:creationId xmlns:a16="http://schemas.microsoft.com/office/drawing/2014/main" id="{D7B50C2D-A21F-DBB7-E990-04468EEC5330}"/>
              </a:ext>
            </a:extLst>
          </p:cNvPr>
          <p:cNvSpPr txBox="1"/>
          <p:nvPr/>
        </p:nvSpPr>
        <p:spPr>
          <a:xfrm>
            <a:off x="6176798" y="2482271"/>
            <a:ext cx="1292288" cy="590931"/>
          </a:xfrm>
          <a:prstGeom prst="rect">
            <a:avLst/>
          </a:prstGeom>
          <a:noFill/>
        </p:spPr>
        <p:txBody>
          <a:bodyPr wrap="square" rtlCol="0">
            <a:spAutoFit/>
          </a:bodyPr>
          <a:lstStyle/>
          <a:p>
            <a:pPr marL="0" marR="0" lvl="0" indent="0" algn="ctr" defTabSz="666750" rtl="0" eaLnBrk="1" fontAlgn="auto" latinLnBrk="0" hangingPunct="1">
              <a:lnSpc>
                <a:spcPct val="90000"/>
              </a:lnSpc>
              <a:spcBef>
                <a:spcPts val="0"/>
              </a:spcBef>
              <a:spcAft>
                <a:spcPct val="35000"/>
              </a:spcAft>
              <a:buClrTx/>
              <a:buSzTx/>
              <a:buFontTx/>
              <a:buNone/>
              <a:tabLst/>
              <a:defRPr/>
            </a:pPr>
            <a:r>
              <a:rPr kumimoji="0" lang="en-US" sz="1200" b="0" i="0" u="none" strike="noStrike" kern="1200" cap="none" spc="0" normalizeH="0" baseline="0" noProof="0" dirty="0">
                <a:ln>
                  <a:noFill/>
                </a:ln>
                <a:solidFill>
                  <a:srgbClr val="165976"/>
                </a:solidFill>
                <a:effectLst/>
                <a:uLnTx/>
                <a:uFillTx/>
                <a:latin typeface="Arial"/>
                <a:ea typeface="+mn-ea"/>
                <a:cs typeface="+mn-cs"/>
              </a:rPr>
              <a:t>Steelwork manufacturing </a:t>
            </a:r>
            <a:br>
              <a:rPr kumimoji="0" lang="en-US" sz="1200" b="0" i="0" u="none" strike="noStrike" kern="1200" cap="none" spc="0" normalizeH="0" baseline="0" noProof="0" dirty="0">
                <a:ln>
                  <a:noFill/>
                </a:ln>
                <a:solidFill>
                  <a:srgbClr val="165976"/>
                </a:solidFill>
                <a:effectLst/>
                <a:uLnTx/>
                <a:uFillTx/>
                <a:latin typeface="Arial"/>
                <a:ea typeface="+mn-ea"/>
                <a:cs typeface="+mn-cs"/>
              </a:rPr>
            </a:br>
            <a:r>
              <a:rPr kumimoji="0" lang="en-US" sz="1200" b="0" i="0" u="none" strike="noStrike" kern="1200" cap="none" spc="0" normalizeH="0" baseline="0" noProof="0" dirty="0">
                <a:ln>
                  <a:noFill/>
                </a:ln>
                <a:solidFill>
                  <a:srgbClr val="165976"/>
                </a:solidFill>
                <a:effectLst/>
                <a:uLnTx/>
                <a:uFillTx/>
                <a:latin typeface="Arial"/>
                <a:ea typeface="+mn-ea"/>
                <a:cs typeface="+mn-cs"/>
              </a:rPr>
              <a:t>&amp; delivery</a:t>
            </a:r>
          </a:p>
        </p:txBody>
      </p:sp>
      <p:sp>
        <p:nvSpPr>
          <p:cNvPr id="15" name="TextBox 14">
            <a:extLst>
              <a:ext uri="{FF2B5EF4-FFF2-40B4-BE49-F238E27FC236}">
                <a16:creationId xmlns:a16="http://schemas.microsoft.com/office/drawing/2014/main" id="{ED43A0C5-7218-1021-626D-6598A3BA949E}"/>
              </a:ext>
            </a:extLst>
          </p:cNvPr>
          <p:cNvSpPr txBox="1"/>
          <p:nvPr/>
        </p:nvSpPr>
        <p:spPr>
          <a:xfrm>
            <a:off x="4133563" y="2985009"/>
            <a:ext cx="1370889" cy="424732"/>
          </a:xfrm>
          <a:prstGeom prst="rect">
            <a:avLst/>
          </a:prstGeom>
          <a:noFill/>
        </p:spPr>
        <p:txBody>
          <a:bodyPr wrap="none" rtlCol="0">
            <a:spAutoFit/>
          </a:bodyPr>
          <a:lstStyle/>
          <a:p>
            <a:pPr marL="0" marR="0" lvl="0" indent="0" algn="ctr" defTabSz="666750" rtl="0" eaLnBrk="1" fontAlgn="auto" latinLnBrk="0" hangingPunct="1">
              <a:lnSpc>
                <a:spcPct val="90000"/>
              </a:lnSpc>
              <a:spcBef>
                <a:spcPts val="0"/>
              </a:spcBef>
              <a:spcAft>
                <a:spcPct val="35000"/>
              </a:spcAft>
              <a:buClrTx/>
              <a:buSzTx/>
              <a:buFontTx/>
              <a:buNone/>
              <a:tabLst/>
              <a:defRPr/>
            </a:pPr>
            <a:r>
              <a:rPr kumimoji="0" lang="en-US" sz="1200" b="0" i="0" u="none" strike="noStrike" kern="1200" cap="none" spc="0" normalizeH="0" baseline="0" noProof="0" dirty="0">
                <a:ln>
                  <a:noFill/>
                </a:ln>
                <a:solidFill>
                  <a:srgbClr val="165976"/>
                </a:solidFill>
                <a:effectLst/>
                <a:uLnTx/>
                <a:uFillTx/>
                <a:latin typeface="Arial"/>
                <a:ea typeface="+mn-ea"/>
                <a:cs typeface="+mn-cs"/>
              </a:rPr>
              <a:t>Products design </a:t>
            </a:r>
            <a:br>
              <a:rPr kumimoji="0" lang="en-US" sz="1200" b="0" i="0" u="none" strike="noStrike" kern="1200" cap="none" spc="0" normalizeH="0" baseline="0" noProof="0" dirty="0">
                <a:ln>
                  <a:noFill/>
                </a:ln>
                <a:solidFill>
                  <a:srgbClr val="165976"/>
                </a:solidFill>
                <a:effectLst/>
                <a:uLnTx/>
                <a:uFillTx/>
                <a:latin typeface="Arial"/>
                <a:ea typeface="+mn-ea"/>
                <a:cs typeface="+mn-cs"/>
              </a:rPr>
            </a:br>
            <a:r>
              <a:rPr kumimoji="0" lang="en-US" sz="1200" b="0" i="0" u="none" strike="noStrike" kern="1200" cap="none" spc="0" normalizeH="0" baseline="0" noProof="0" dirty="0">
                <a:ln>
                  <a:noFill/>
                </a:ln>
                <a:solidFill>
                  <a:srgbClr val="165976"/>
                </a:solidFill>
                <a:effectLst/>
                <a:uLnTx/>
                <a:uFillTx/>
                <a:latin typeface="Arial"/>
                <a:ea typeface="+mn-ea"/>
                <a:cs typeface="+mn-cs"/>
              </a:rPr>
              <a:t>&amp; fabrication</a:t>
            </a:r>
          </a:p>
        </p:txBody>
      </p:sp>
      <p:sp>
        <p:nvSpPr>
          <p:cNvPr id="16" name="TextBox 15">
            <a:extLst>
              <a:ext uri="{FF2B5EF4-FFF2-40B4-BE49-F238E27FC236}">
                <a16:creationId xmlns:a16="http://schemas.microsoft.com/office/drawing/2014/main" id="{2F5A731A-24BD-63B3-CE1C-F3BE4D48C460}"/>
              </a:ext>
            </a:extLst>
          </p:cNvPr>
          <p:cNvSpPr txBox="1"/>
          <p:nvPr/>
        </p:nvSpPr>
        <p:spPr>
          <a:xfrm>
            <a:off x="7072938" y="4037438"/>
            <a:ext cx="1322627" cy="424732"/>
          </a:xfrm>
          <a:prstGeom prst="rect">
            <a:avLst/>
          </a:prstGeom>
          <a:noFill/>
        </p:spPr>
        <p:txBody>
          <a:bodyPr wrap="square" rtlCol="0">
            <a:spAutoFit/>
          </a:bodyPr>
          <a:lstStyle/>
          <a:p>
            <a:pPr marL="0" marR="0" lvl="0" indent="0" algn="ctr" defTabSz="666750" rtl="0" eaLnBrk="1" fontAlgn="auto" latinLnBrk="0" hangingPunct="1">
              <a:lnSpc>
                <a:spcPct val="90000"/>
              </a:lnSpc>
              <a:spcBef>
                <a:spcPts val="0"/>
              </a:spcBef>
              <a:spcAft>
                <a:spcPct val="35000"/>
              </a:spcAft>
              <a:buClrTx/>
              <a:buSzTx/>
              <a:buFontTx/>
              <a:buNone/>
              <a:tabLst/>
              <a:defRPr/>
            </a:pPr>
            <a:r>
              <a:rPr kumimoji="0" lang="en-US" sz="1200" b="0" i="0" u="none" strike="noStrike" kern="1200" cap="none" spc="0" normalizeH="0" baseline="0" noProof="0" dirty="0">
                <a:ln>
                  <a:noFill/>
                </a:ln>
                <a:solidFill>
                  <a:srgbClr val="165976"/>
                </a:solidFill>
                <a:effectLst/>
                <a:uLnTx/>
                <a:uFillTx/>
                <a:latin typeface="Arial"/>
                <a:ea typeface="+mn-ea"/>
                <a:cs typeface="+mn-cs"/>
              </a:rPr>
              <a:t>Operation </a:t>
            </a:r>
            <a:br>
              <a:rPr kumimoji="0" lang="en-US" sz="1200" b="0" i="0" u="none" strike="noStrike" kern="1200" cap="none" spc="0" normalizeH="0" baseline="0" noProof="0" dirty="0">
                <a:ln>
                  <a:noFill/>
                </a:ln>
                <a:solidFill>
                  <a:srgbClr val="165976"/>
                </a:solidFill>
                <a:effectLst/>
                <a:uLnTx/>
                <a:uFillTx/>
                <a:latin typeface="Arial"/>
                <a:ea typeface="+mn-ea"/>
                <a:cs typeface="+mn-cs"/>
              </a:rPr>
            </a:br>
            <a:r>
              <a:rPr kumimoji="0" lang="en-US" sz="1200" b="0" i="0" u="none" strike="noStrike" kern="1200" cap="none" spc="0" normalizeH="0" baseline="0" noProof="0" dirty="0">
                <a:ln>
                  <a:noFill/>
                </a:ln>
                <a:solidFill>
                  <a:srgbClr val="165976"/>
                </a:solidFill>
                <a:effectLst/>
                <a:uLnTx/>
                <a:uFillTx/>
                <a:latin typeface="Arial"/>
                <a:ea typeface="+mn-ea"/>
                <a:cs typeface="+mn-cs"/>
              </a:rPr>
              <a:t>&amp; maintenance</a:t>
            </a:r>
          </a:p>
        </p:txBody>
      </p:sp>
      <p:sp>
        <p:nvSpPr>
          <p:cNvPr id="17" name="TextBox 16">
            <a:extLst>
              <a:ext uri="{FF2B5EF4-FFF2-40B4-BE49-F238E27FC236}">
                <a16:creationId xmlns:a16="http://schemas.microsoft.com/office/drawing/2014/main" id="{2B850978-F160-6139-5A35-23CA62B7AECE}"/>
              </a:ext>
            </a:extLst>
          </p:cNvPr>
          <p:cNvSpPr txBox="1"/>
          <p:nvPr/>
        </p:nvSpPr>
        <p:spPr>
          <a:xfrm>
            <a:off x="5369818" y="5518127"/>
            <a:ext cx="1897099" cy="424732"/>
          </a:xfrm>
          <a:prstGeom prst="rect">
            <a:avLst/>
          </a:prstGeom>
          <a:noFill/>
        </p:spPr>
        <p:txBody>
          <a:bodyPr wrap="square" rtlCol="0">
            <a:spAutoFit/>
          </a:bodyPr>
          <a:lstStyle/>
          <a:p>
            <a:pPr marL="0" marR="0" lvl="0" indent="0" algn="ctr" defTabSz="666750" rtl="0" eaLnBrk="1" fontAlgn="auto" latinLnBrk="0" hangingPunct="1">
              <a:lnSpc>
                <a:spcPct val="90000"/>
              </a:lnSpc>
              <a:spcBef>
                <a:spcPts val="0"/>
              </a:spcBef>
              <a:spcAft>
                <a:spcPct val="35000"/>
              </a:spcAft>
              <a:buClrTx/>
              <a:buSzTx/>
              <a:buFontTx/>
              <a:buNone/>
              <a:tabLst/>
              <a:defRPr/>
            </a:pPr>
            <a:r>
              <a:rPr kumimoji="0" lang="en-US" sz="1200" b="0" i="0" u="none" strike="noStrike" kern="1200" cap="none" spc="0" normalizeH="0" baseline="0" noProof="0" dirty="0">
                <a:ln>
                  <a:noFill/>
                </a:ln>
                <a:solidFill>
                  <a:srgbClr val="165976"/>
                </a:solidFill>
                <a:effectLst/>
                <a:uLnTx/>
                <a:uFillTx/>
                <a:latin typeface="Arial"/>
                <a:ea typeface="+mn-ea"/>
                <a:cs typeface="+mn-cs"/>
              </a:rPr>
              <a:t>Recovery </a:t>
            </a:r>
            <a:br>
              <a:rPr kumimoji="0" lang="en-US" sz="1200" b="0" i="0" u="none" strike="noStrike" kern="1200" cap="none" spc="0" normalizeH="0" baseline="0" noProof="0" dirty="0">
                <a:ln>
                  <a:noFill/>
                </a:ln>
                <a:solidFill>
                  <a:srgbClr val="165976"/>
                </a:solidFill>
                <a:effectLst/>
                <a:uLnTx/>
                <a:uFillTx/>
                <a:latin typeface="Arial"/>
                <a:ea typeface="+mn-ea"/>
                <a:cs typeface="+mn-cs"/>
              </a:rPr>
            </a:br>
            <a:r>
              <a:rPr kumimoji="0" lang="en-US" sz="1200" b="0" i="0" u="none" strike="noStrike" kern="1200" cap="none" spc="0" normalizeH="0" baseline="0" noProof="0" dirty="0">
                <a:ln>
                  <a:noFill/>
                </a:ln>
                <a:solidFill>
                  <a:srgbClr val="165976"/>
                </a:solidFill>
                <a:effectLst/>
                <a:uLnTx/>
                <a:uFillTx/>
                <a:latin typeface="Arial"/>
                <a:ea typeface="+mn-ea"/>
                <a:cs typeface="+mn-cs"/>
              </a:rPr>
              <a:t>(recycling, reuse)</a:t>
            </a:r>
          </a:p>
        </p:txBody>
      </p:sp>
      <p:sp>
        <p:nvSpPr>
          <p:cNvPr id="18" name="TextBox 17">
            <a:extLst>
              <a:ext uri="{FF2B5EF4-FFF2-40B4-BE49-F238E27FC236}">
                <a16:creationId xmlns:a16="http://schemas.microsoft.com/office/drawing/2014/main" id="{4575BD67-E889-3A82-72A7-F20DC739FF70}"/>
              </a:ext>
            </a:extLst>
          </p:cNvPr>
          <p:cNvSpPr txBox="1"/>
          <p:nvPr/>
        </p:nvSpPr>
        <p:spPr>
          <a:xfrm>
            <a:off x="4206379" y="4445393"/>
            <a:ext cx="990690" cy="590931"/>
          </a:xfrm>
          <a:prstGeom prst="rect">
            <a:avLst/>
          </a:prstGeom>
          <a:noFill/>
        </p:spPr>
        <p:txBody>
          <a:bodyPr wrap="square" rtlCol="0">
            <a:spAutoFit/>
          </a:bodyPr>
          <a:lstStyle/>
          <a:p>
            <a:pPr marL="0" marR="0" lvl="0" indent="0" algn="ctr" defTabSz="666750" rtl="0" eaLnBrk="1" fontAlgn="auto" latinLnBrk="0" hangingPunct="1">
              <a:lnSpc>
                <a:spcPct val="90000"/>
              </a:lnSpc>
              <a:spcBef>
                <a:spcPts val="0"/>
              </a:spcBef>
              <a:spcAft>
                <a:spcPct val="35000"/>
              </a:spcAft>
              <a:buClrTx/>
              <a:buSzTx/>
              <a:buFontTx/>
              <a:buNone/>
              <a:tabLst/>
              <a:defRPr/>
            </a:pPr>
            <a:r>
              <a:rPr kumimoji="0" lang="en-US" sz="1200" b="0" i="0" u="none" strike="noStrike" kern="1200" cap="none" spc="0" normalizeH="0" baseline="0" noProof="0" dirty="0">
                <a:ln>
                  <a:noFill/>
                </a:ln>
                <a:solidFill>
                  <a:srgbClr val="165976"/>
                </a:solidFill>
                <a:effectLst/>
                <a:uLnTx/>
                <a:uFillTx/>
                <a:latin typeface="Arial"/>
                <a:ea typeface="+mn-ea"/>
                <a:cs typeface="+mn-cs"/>
              </a:rPr>
              <a:t>Materials &amp; conceptual design</a:t>
            </a:r>
          </a:p>
        </p:txBody>
      </p:sp>
      <p:sp>
        <p:nvSpPr>
          <p:cNvPr id="19" name="Line Callout 2 14">
            <a:extLst>
              <a:ext uri="{FF2B5EF4-FFF2-40B4-BE49-F238E27FC236}">
                <a16:creationId xmlns:a16="http://schemas.microsoft.com/office/drawing/2014/main" id="{F91BE927-67E4-EAA8-5B23-A5505EBFD48E}"/>
              </a:ext>
            </a:extLst>
          </p:cNvPr>
          <p:cNvSpPr/>
          <p:nvPr/>
        </p:nvSpPr>
        <p:spPr bwMode="auto">
          <a:xfrm>
            <a:off x="2285173" y="2589247"/>
            <a:ext cx="1589305" cy="563761"/>
          </a:xfrm>
          <a:prstGeom prst="borderCallout2">
            <a:avLst>
              <a:gd name="adj1" fmla="val 21138"/>
              <a:gd name="adj2" fmla="val 104467"/>
              <a:gd name="adj3" fmla="val 20870"/>
              <a:gd name="adj4" fmla="val 132133"/>
              <a:gd name="adj5" fmla="val 69180"/>
              <a:gd name="adj6" fmla="val 15507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E35F00"/>
              </a:solidFill>
              <a:effectLst/>
              <a:uLnTx/>
              <a:uFillTx/>
              <a:latin typeface="Arial" charset="0"/>
              <a:ea typeface="+mn-ea"/>
              <a:cs typeface="+mn-cs"/>
            </a:endParaRPr>
          </a:p>
        </p:txBody>
      </p:sp>
      <p:sp>
        <p:nvSpPr>
          <p:cNvPr id="20" name="Line Callout 2 15">
            <a:extLst>
              <a:ext uri="{FF2B5EF4-FFF2-40B4-BE49-F238E27FC236}">
                <a16:creationId xmlns:a16="http://schemas.microsoft.com/office/drawing/2014/main" id="{A2142268-3C51-60CC-8D92-93269077D2F5}"/>
              </a:ext>
            </a:extLst>
          </p:cNvPr>
          <p:cNvSpPr/>
          <p:nvPr/>
        </p:nvSpPr>
        <p:spPr bwMode="auto">
          <a:xfrm>
            <a:off x="7976789" y="2132709"/>
            <a:ext cx="1044156" cy="789724"/>
          </a:xfrm>
          <a:prstGeom prst="borderCallout2">
            <a:avLst>
              <a:gd name="adj1" fmla="val 10290"/>
              <a:gd name="adj2" fmla="val -3563"/>
              <a:gd name="adj3" fmla="val 12338"/>
              <a:gd name="adj4" fmla="val -47733"/>
              <a:gd name="adj5" fmla="val 37013"/>
              <a:gd name="adj6" fmla="val -9490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E35F00"/>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B5FF45EE-6897-CD6D-BA61-49D771C63EEB}"/>
              </a:ext>
            </a:extLst>
          </p:cNvPr>
          <p:cNvSpPr txBox="1"/>
          <p:nvPr/>
        </p:nvSpPr>
        <p:spPr>
          <a:xfrm rot="16942286">
            <a:off x="3817169" y="3800228"/>
            <a:ext cx="1148070" cy="258532"/>
          </a:xfrm>
          <a:prstGeom prst="rect">
            <a:avLst/>
          </a:prstGeom>
          <a:noFill/>
        </p:spPr>
        <p:txBody>
          <a:bodyPr wrap="none" rtlCol="0">
            <a:spAutoFit/>
          </a:bodyPr>
          <a:lstStyle/>
          <a:p>
            <a:pPr marL="0" marR="0" lvl="0" indent="0" algn="ctr" defTabSz="666750" rtl="0" eaLnBrk="1" fontAlgn="auto" latinLnBrk="0" hangingPunct="1">
              <a:lnSpc>
                <a:spcPct val="90000"/>
              </a:lnSpc>
              <a:spcBef>
                <a:spcPts val="0"/>
              </a:spcBef>
              <a:spcAft>
                <a:spcPct val="35000"/>
              </a:spcAft>
              <a:buClrTx/>
              <a:buSzTx/>
              <a:buFontTx/>
              <a:buNone/>
              <a:tabLst/>
              <a:defRPr/>
            </a:pPr>
            <a:r>
              <a:rPr kumimoji="0" lang="en-US" sz="1200" b="0" i="0" u="none" strike="noStrike" kern="1200" cap="none" spc="0" normalizeH="0" baseline="0" noProof="0" dirty="0">
                <a:ln>
                  <a:noFill/>
                </a:ln>
                <a:solidFill>
                  <a:srgbClr val="83929B"/>
                </a:solidFill>
                <a:effectLst/>
                <a:uLnTx/>
                <a:uFillTx/>
                <a:latin typeface="Arial"/>
                <a:ea typeface="+mn-ea"/>
                <a:cs typeface="+mn-cs"/>
              </a:rPr>
              <a:t>Cradle to gate</a:t>
            </a:r>
          </a:p>
        </p:txBody>
      </p:sp>
      <p:sp>
        <p:nvSpPr>
          <p:cNvPr id="22" name="TextBox 21">
            <a:extLst>
              <a:ext uri="{FF2B5EF4-FFF2-40B4-BE49-F238E27FC236}">
                <a16:creationId xmlns:a16="http://schemas.microsoft.com/office/drawing/2014/main" id="{0A1348DB-7734-2FD4-0BB0-EBC3E1D359E4}"/>
              </a:ext>
            </a:extLst>
          </p:cNvPr>
          <p:cNvSpPr txBox="1"/>
          <p:nvPr/>
        </p:nvSpPr>
        <p:spPr>
          <a:xfrm rot="20971389">
            <a:off x="5200674" y="2513346"/>
            <a:ext cx="971740" cy="258532"/>
          </a:xfrm>
          <a:prstGeom prst="rect">
            <a:avLst/>
          </a:prstGeom>
          <a:noFill/>
        </p:spPr>
        <p:txBody>
          <a:bodyPr wrap="none" rtlCol="0">
            <a:spAutoFit/>
          </a:bodyPr>
          <a:lstStyle/>
          <a:p>
            <a:pPr marL="0" marR="0" lvl="0" indent="0" algn="ctr" defTabSz="666750" rtl="0" eaLnBrk="1" fontAlgn="auto" latinLnBrk="0" hangingPunct="1">
              <a:lnSpc>
                <a:spcPct val="90000"/>
              </a:lnSpc>
              <a:spcBef>
                <a:spcPts val="0"/>
              </a:spcBef>
              <a:spcAft>
                <a:spcPct val="35000"/>
              </a:spcAft>
              <a:buClrTx/>
              <a:buSzTx/>
              <a:buFontTx/>
              <a:buNone/>
              <a:tabLst/>
              <a:defRPr/>
            </a:pPr>
            <a:r>
              <a:rPr kumimoji="0" lang="en-US" sz="1200" b="0" i="0" u="none" strike="noStrike" kern="1200" cap="none" spc="0" normalizeH="0" baseline="0" noProof="0" dirty="0">
                <a:ln>
                  <a:noFill/>
                </a:ln>
                <a:solidFill>
                  <a:srgbClr val="83929B"/>
                </a:solidFill>
                <a:effectLst/>
                <a:uLnTx/>
                <a:uFillTx/>
                <a:latin typeface="Arial"/>
                <a:ea typeface="+mn-ea"/>
                <a:cs typeface="+mn-cs"/>
              </a:rPr>
              <a:t>Gate to site</a:t>
            </a:r>
          </a:p>
        </p:txBody>
      </p:sp>
      <p:sp>
        <p:nvSpPr>
          <p:cNvPr id="23" name="TextBox 22">
            <a:extLst>
              <a:ext uri="{FF2B5EF4-FFF2-40B4-BE49-F238E27FC236}">
                <a16:creationId xmlns:a16="http://schemas.microsoft.com/office/drawing/2014/main" id="{2BC4A927-BE54-0DF8-1E2B-43A4989DE613}"/>
              </a:ext>
            </a:extLst>
          </p:cNvPr>
          <p:cNvSpPr txBox="1"/>
          <p:nvPr/>
        </p:nvSpPr>
        <p:spPr>
          <a:xfrm rot="3463016">
            <a:off x="7133094" y="3241059"/>
            <a:ext cx="902811" cy="258532"/>
          </a:xfrm>
          <a:prstGeom prst="rect">
            <a:avLst/>
          </a:prstGeom>
          <a:noFill/>
        </p:spPr>
        <p:txBody>
          <a:bodyPr wrap="none" rtlCol="0">
            <a:spAutoFit/>
          </a:bodyPr>
          <a:lstStyle/>
          <a:p>
            <a:pPr marL="0" marR="0" lvl="0" indent="0" algn="ctr" defTabSz="666750" rtl="0" eaLnBrk="1" fontAlgn="auto" latinLnBrk="0" hangingPunct="1">
              <a:lnSpc>
                <a:spcPct val="90000"/>
              </a:lnSpc>
              <a:spcBef>
                <a:spcPts val="0"/>
              </a:spcBef>
              <a:spcAft>
                <a:spcPct val="35000"/>
              </a:spcAft>
              <a:buClrTx/>
              <a:buSzTx/>
              <a:buFontTx/>
              <a:buNone/>
              <a:tabLst/>
              <a:defRPr/>
            </a:pPr>
            <a:r>
              <a:rPr kumimoji="0" lang="en-US" sz="1200" b="0" i="0" u="none" strike="noStrike" kern="1200" cap="none" spc="0" normalizeH="0" baseline="0" noProof="0" dirty="0">
                <a:ln>
                  <a:noFill/>
                </a:ln>
                <a:solidFill>
                  <a:srgbClr val="83929B"/>
                </a:solidFill>
                <a:effectLst/>
                <a:uLnTx/>
                <a:uFillTx/>
                <a:latin typeface="Arial"/>
                <a:ea typeface="+mn-ea"/>
                <a:cs typeface="+mn-cs"/>
              </a:rPr>
              <a:t>Site to site</a:t>
            </a:r>
          </a:p>
        </p:txBody>
      </p:sp>
      <p:sp>
        <p:nvSpPr>
          <p:cNvPr id="24" name="TextBox 23">
            <a:extLst>
              <a:ext uri="{FF2B5EF4-FFF2-40B4-BE49-F238E27FC236}">
                <a16:creationId xmlns:a16="http://schemas.microsoft.com/office/drawing/2014/main" id="{CED6C558-DAB4-7513-6B3D-264C04D207FB}"/>
              </a:ext>
            </a:extLst>
          </p:cNvPr>
          <p:cNvSpPr txBox="1"/>
          <p:nvPr/>
        </p:nvSpPr>
        <p:spPr>
          <a:xfrm rot="18356987">
            <a:off x="6944082" y="5147863"/>
            <a:ext cx="1047082" cy="258532"/>
          </a:xfrm>
          <a:prstGeom prst="rect">
            <a:avLst/>
          </a:prstGeom>
          <a:noFill/>
        </p:spPr>
        <p:txBody>
          <a:bodyPr wrap="none" rtlCol="0">
            <a:spAutoFit/>
          </a:bodyPr>
          <a:lstStyle/>
          <a:p>
            <a:pPr marL="0" marR="0" lvl="0" indent="0" algn="ctr" defTabSz="666750" rtl="0" eaLnBrk="1" fontAlgn="auto" latinLnBrk="0" hangingPunct="1">
              <a:lnSpc>
                <a:spcPct val="90000"/>
              </a:lnSpc>
              <a:spcBef>
                <a:spcPts val="0"/>
              </a:spcBef>
              <a:spcAft>
                <a:spcPct val="35000"/>
              </a:spcAft>
              <a:buClrTx/>
              <a:buSzTx/>
              <a:buFontTx/>
              <a:buNone/>
              <a:tabLst/>
              <a:defRPr/>
            </a:pPr>
            <a:r>
              <a:rPr kumimoji="0" lang="en-US" sz="1200" b="0" i="0" u="none" strike="noStrike" kern="1200" cap="none" spc="0" normalizeH="0" baseline="0" noProof="0" dirty="0">
                <a:ln>
                  <a:noFill/>
                </a:ln>
                <a:solidFill>
                  <a:srgbClr val="83929B"/>
                </a:solidFill>
                <a:effectLst/>
                <a:uLnTx/>
                <a:uFillTx/>
                <a:latin typeface="Arial"/>
                <a:ea typeface="+mn-ea"/>
                <a:cs typeface="+mn-cs"/>
              </a:rPr>
              <a:t>Site to grave</a:t>
            </a:r>
          </a:p>
        </p:txBody>
      </p:sp>
      <p:sp>
        <p:nvSpPr>
          <p:cNvPr id="25" name="TextBox 24">
            <a:extLst>
              <a:ext uri="{FF2B5EF4-FFF2-40B4-BE49-F238E27FC236}">
                <a16:creationId xmlns:a16="http://schemas.microsoft.com/office/drawing/2014/main" id="{95503C63-6CAA-5809-8651-7C55CF9E454C}"/>
              </a:ext>
            </a:extLst>
          </p:cNvPr>
          <p:cNvSpPr txBox="1"/>
          <p:nvPr/>
        </p:nvSpPr>
        <p:spPr>
          <a:xfrm rot="2156507">
            <a:off x="4388136" y="5525860"/>
            <a:ext cx="1234633" cy="258532"/>
          </a:xfrm>
          <a:prstGeom prst="rect">
            <a:avLst/>
          </a:prstGeom>
          <a:noFill/>
        </p:spPr>
        <p:txBody>
          <a:bodyPr wrap="none" rtlCol="0">
            <a:spAutoFit/>
          </a:bodyPr>
          <a:lstStyle/>
          <a:p>
            <a:pPr marL="0" marR="0" lvl="0" indent="0" algn="ctr" defTabSz="666750" rtl="0" eaLnBrk="1" fontAlgn="auto" latinLnBrk="0" hangingPunct="1">
              <a:lnSpc>
                <a:spcPct val="90000"/>
              </a:lnSpc>
              <a:spcBef>
                <a:spcPts val="0"/>
              </a:spcBef>
              <a:spcAft>
                <a:spcPct val="35000"/>
              </a:spcAft>
              <a:buClrTx/>
              <a:buSzTx/>
              <a:buFontTx/>
              <a:buNone/>
              <a:tabLst/>
              <a:defRPr/>
            </a:pPr>
            <a:r>
              <a:rPr kumimoji="0" lang="en-US" sz="1200" b="0" i="0" u="none" strike="noStrike" kern="1200" cap="none" spc="0" normalizeH="0" baseline="0" noProof="0" dirty="0">
                <a:ln>
                  <a:noFill/>
                </a:ln>
                <a:solidFill>
                  <a:srgbClr val="83929B"/>
                </a:solidFill>
                <a:effectLst/>
                <a:uLnTx/>
                <a:uFillTx/>
                <a:latin typeface="Arial"/>
                <a:ea typeface="+mn-ea"/>
                <a:cs typeface="+mn-cs"/>
              </a:rPr>
              <a:t>Grave to cradle</a:t>
            </a:r>
          </a:p>
        </p:txBody>
      </p:sp>
      <p:sp>
        <p:nvSpPr>
          <p:cNvPr id="26" name="Line Callout 2 21">
            <a:extLst>
              <a:ext uri="{FF2B5EF4-FFF2-40B4-BE49-F238E27FC236}">
                <a16:creationId xmlns:a16="http://schemas.microsoft.com/office/drawing/2014/main" id="{DF2FC884-DFF6-2E4A-37AA-8E4F2E1FBBBA}"/>
              </a:ext>
            </a:extLst>
          </p:cNvPr>
          <p:cNvSpPr/>
          <p:nvPr/>
        </p:nvSpPr>
        <p:spPr bwMode="auto">
          <a:xfrm>
            <a:off x="8525396" y="4517712"/>
            <a:ext cx="1858846" cy="625534"/>
          </a:xfrm>
          <a:prstGeom prst="borderCallout2">
            <a:avLst>
              <a:gd name="adj1" fmla="val 22641"/>
              <a:gd name="adj2" fmla="val -4664"/>
              <a:gd name="adj3" fmla="val 23347"/>
              <a:gd name="adj4" fmla="val -34295"/>
              <a:gd name="adj5" fmla="val -9745"/>
              <a:gd name="adj6" fmla="val -5244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E35F00"/>
              </a:solidFill>
              <a:effectLst/>
              <a:uLnTx/>
              <a:uFillTx/>
              <a:latin typeface="Arial" charset="0"/>
              <a:ea typeface="+mn-ea"/>
              <a:cs typeface="+mn-cs"/>
            </a:endParaRPr>
          </a:p>
        </p:txBody>
      </p:sp>
      <p:sp>
        <p:nvSpPr>
          <p:cNvPr id="27" name="Line Callout 2 22">
            <a:extLst>
              <a:ext uri="{FF2B5EF4-FFF2-40B4-BE49-F238E27FC236}">
                <a16:creationId xmlns:a16="http://schemas.microsoft.com/office/drawing/2014/main" id="{C07EA1A7-1101-2A74-F12D-4568F67E5BFC}"/>
              </a:ext>
            </a:extLst>
          </p:cNvPr>
          <p:cNvSpPr/>
          <p:nvPr/>
        </p:nvSpPr>
        <p:spPr bwMode="auto">
          <a:xfrm>
            <a:off x="7844615" y="5561201"/>
            <a:ext cx="2151034" cy="593785"/>
          </a:xfrm>
          <a:prstGeom prst="borderCallout2">
            <a:avLst>
              <a:gd name="adj1" fmla="val 83606"/>
              <a:gd name="adj2" fmla="val -4356"/>
              <a:gd name="adj3" fmla="val 82013"/>
              <a:gd name="adj4" fmla="val -29372"/>
              <a:gd name="adj5" fmla="val 58015"/>
              <a:gd name="adj6" fmla="val -44205"/>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E35F00"/>
              </a:solidFill>
              <a:effectLst/>
              <a:uLnTx/>
              <a:uFillTx/>
              <a:latin typeface="Arial"/>
              <a:ea typeface="+mn-ea"/>
              <a:cs typeface="+mn-cs"/>
            </a:endParaRPr>
          </a:p>
        </p:txBody>
      </p:sp>
      <p:sp>
        <p:nvSpPr>
          <p:cNvPr id="28" name="Line Callout 2 23">
            <a:extLst>
              <a:ext uri="{FF2B5EF4-FFF2-40B4-BE49-F238E27FC236}">
                <a16:creationId xmlns:a16="http://schemas.microsoft.com/office/drawing/2014/main" id="{B1EE0C46-60DB-0378-8786-13E5C912EFC1}"/>
              </a:ext>
            </a:extLst>
          </p:cNvPr>
          <p:cNvSpPr/>
          <p:nvPr/>
        </p:nvSpPr>
        <p:spPr bwMode="auto">
          <a:xfrm>
            <a:off x="1942879" y="5021885"/>
            <a:ext cx="2227861" cy="826827"/>
          </a:xfrm>
          <a:prstGeom prst="borderCallout2">
            <a:avLst>
              <a:gd name="adj1" fmla="val 28355"/>
              <a:gd name="adj2" fmla="val 104656"/>
              <a:gd name="adj3" fmla="val 29517"/>
              <a:gd name="adj4" fmla="val 113696"/>
              <a:gd name="adj5" fmla="val 1284"/>
              <a:gd name="adj6" fmla="val 119589"/>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E35F00"/>
              </a:solidFill>
              <a:effectLst/>
              <a:uLnTx/>
              <a:uFillTx/>
              <a:latin typeface="Arial"/>
              <a:ea typeface="+mn-ea"/>
              <a:cs typeface="+mn-cs"/>
            </a:endParaRPr>
          </a:p>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E35F00"/>
              </a:solidFill>
              <a:effectLst/>
              <a:uLnTx/>
              <a:uFillTx/>
              <a:latin typeface="Arial"/>
              <a:ea typeface="+mn-ea"/>
              <a:cs typeface="+mn-cs"/>
            </a:endParaRPr>
          </a:p>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E35F00"/>
              </a:solidFill>
              <a:effectLst/>
              <a:uLnTx/>
              <a:uFillTx/>
              <a:latin typeface="Arial"/>
              <a:ea typeface="+mn-ea"/>
              <a:cs typeface="+mn-cs"/>
            </a:endParaRPr>
          </a:p>
        </p:txBody>
      </p:sp>
      <p:pic>
        <p:nvPicPr>
          <p:cNvPr id="29" name="Picture 28">
            <a:extLst>
              <a:ext uri="{FF2B5EF4-FFF2-40B4-BE49-F238E27FC236}">
                <a16:creationId xmlns:a16="http://schemas.microsoft.com/office/drawing/2014/main" id="{E405FC3A-31E6-FD29-4344-D9D1E3AD8915}"/>
              </a:ext>
            </a:extLst>
          </p:cNvPr>
          <p:cNvPicPr>
            <a:picLocks noChangeAspect="1"/>
          </p:cNvPicPr>
          <p:nvPr/>
        </p:nvPicPr>
        <p:blipFill>
          <a:blip r:embed="rId5"/>
          <a:stretch>
            <a:fillRect/>
          </a:stretch>
        </p:blipFill>
        <p:spPr>
          <a:xfrm>
            <a:off x="5587211" y="3931124"/>
            <a:ext cx="980098" cy="664523"/>
          </a:xfrm>
          <a:prstGeom prst="rect">
            <a:avLst/>
          </a:prstGeom>
        </p:spPr>
      </p:pic>
      <p:pic>
        <p:nvPicPr>
          <p:cNvPr id="30" name="Picture 29">
            <a:extLst>
              <a:ext uri="{FF2B5EF4-FFF2-40B4-BE49-F238E27FC236}">
                <a16:creationId xmlns:a16="http://schemas.microsoft.com/office/drawing/2014/main" id="{BD632FF0-C966-CED7-85FE-AA4158CF657D}"/>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1978662" y="5082793"/>
            <a:ext cx="971550" cy="647700"/>
          </a:xfrm>
          <a:prstGeom prst="rect">
            <a:avLst/>
          </a:prstGeom>
          <a:noFill/>
          <a:ln>
            <a:noFill/>
          </a:ln>
        </p:spPr>
      </p:pic>
      <p:pic>
        <p:nvPicPr>
          <p:cNvPr id="31" name="Picture 30">
            <a:extLst>
              <a:ext uri="{FF2B5EF4-FFF2-40B4-BE49-F238E27FC236}">
                <a16:creationId xmlns:a16="http://schemas.microsoft.com/office/drawing/2014/main" id="{2F5B6002-CFBA-5145-937C-C5024448F1A9}"/>
              </a:ext>
            </a:extLst>
          </p:cNvPr>
          <p:cNvPicPr/>
          <p:nvPr/>
        </p:nvPicPr>
        <p:blipFill>
          <a:blip r:embed="rId7" cstate="email">
            <a:extLst>
              <a:ext uri="{28A0092B-C50C-407E-A947-70E740481C1C}">
                <a14:useLocalDpi xmlns:a14="http://schemas.microsoft.com/office/drawing/2010/main"/>
              </a:ext>
            </a:extLst>
          </a:blip>
          <a:stretch>
            <a:fillRect/>
          </a:stretch>
        </p:blipFill>
        <p:spPr>
          <a:xfrm>
            <a:off x="2338004" y="2663206"/>
            <a:ext cx="1483864" cy="424532"/>
          </a:xfrm>
          <a:prstGeom prst="rect">
            <a:avLst/>
          </a:prstGeom>
        </p:spPr>
      </p:pic>
      <p:pic>
        <p:nvPicPr>
          <p:cNvPr id="32" name="Picture 31" descr="Image result for ECCS steel logo">
            <a:extLst>
              <a:ext uri="{FF2B5EF4-FFF2-40B4-BE49-F238E27FC236}">
                <a16:creationId xmlns:a16="http://schemas.microsoft.com/office/drawing/2014/main" id="{3C7C472D-B52B-A668-9DDA-24E21A1D33B4}"/>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8026227" y="2167105"/>
            <a:ext cx="944880" cy="719455"/>
          </a:xfrm>
          <a:prstGeom prst="rect">
            <a:avLst/>
          </a:prstGeom>
          <a:noFill/>
          <a:ln>
            <a:noFill/>
          </a:ln>
        </p:spPr>
      </p:pic>
      <p:pic>
        <p:nvPicPr>
          <p:cNvPr id="33" name="Picture 32">
            <a:extLst>
              <a:ext uri="{FF2B5EF4-FFF2-40B4-BE49-F238E27FC236}">
                <a16:creationId xmlns:a16="http://schemas.microsoft.com/office/drawing/2014/main" id="{A28EB84B-31E7-B165-6C45-E0B270D8EF28}"/>
              </a:ext>
            </a:extLst>
          </p:cNvPr>
          <p:cNvPicPr/>
          <p:nvPr/>
        </p:nvPicPr>
        <p:blipFill rotWithShape="1">
          <a:blip r:embed="rId9" cstate="email">
            <a:extLst>
              <a:ext uri="{28A0092B-C50C-407E-A947-70E740481C1C}">
                <a14:useLocalDpi xmlns:a14="http://schemas.microsoft.com/office/drawing/2010/main"/>
              </a:ext>
            </a:extLst>
          </a:blip>
          <a:srcRect/>
          <a:stretch/>
        </p:blipFill>
        <p:spPr bwMode="auto">
          <a:xfrm>
            <a:off x="8564459" y="4560824"/>
            <a:ext cx="1801495" cy="539750"/>
          </a:xfrm>
          <a:prstGeom prst="rect">
            <a:avLst/>
          </a:prstGeom>
          <a:ln>
            <a:noFill/>
          </a:ln>
          <a:extLst>
            <a:ext uri="{53640926-AAD7-44D8-BBD7-CCE9431645EC}">
              <a14:shadowObscured xmlns:a14="http://schemas.microsoft.com/office/drawing/2010/main"/>
            </a:ext>
          </a:extLst>
        </p:spPr>
      </p:pic>
      <p:pic>
        <p:nvPicPr>
          <p:cNvPr id="34" name="Picture 33">
            <a:extLst>
              <a:ext uri="{FF2B5EF4-FFF2-40B4-BE49-F238E27FC236}">
                <a16:creationId xmlns:a16="http://schemas.microsoft.com/office/drawing/2014/main" id="{CE1C3F53-D672-D8B9-499D-01716672437F}"/>
              </a:ext>
            </a:extLst>
          </p:cNvPr>
          <p:cNvPicPr/>
          <p:nvPr/>
        </p:nvPicPr>
        <p:blipFill rotWithShape="1">
          <a:blip r:embed="rId10" cstate="email">
            <a:extLst>
              <a:ext uri="{28A0092B-C50C-407E-A947-70E740481C1C}">
                <a14:useLocalDpi xmlns:a14="http://schemas.microsoft.com/office/drawing/2010/main"/>
              </a:ext>
            </a:extLst>
          </a:blip>
          <a:srcRect/>
          <a:stretch/>
        </p:blipFill>
        <p:spPr bwMode="auto">
          <a:xfrm>
            <a:off x="7876506" y="5585825"/>
            <a:ext cx="2077085" cy="539750"/>
          </a:xfrm>
          <a:prstGeom prst="rect">
            <a:avLst/>
          </a:prstGeom>
          <a:ln>
            <a:noFill/>
          </a:ln>
          <a:extLst>
            <a:ext uri="{53640926-AAD7-44D8-BBD7-CCE9431645EC}">
              <a14:shadowObscured xmlns:a14="http://schemas.microsoft.com/office/drawing/2010/main"/>
            </a:ext>
          </a:extLst>
        </p:spPr>
      </p:pic>
      <p:pic>
        <p:nvPicPr>
          <p:cNvPr id="35" name="Picture 34">
            <a:extLst>
              <a:ext uri="{FF2B5EF4-FFF2-40B4-BE49-F238E27FC236}">
                <a16:creationId xmlns:a16="http://schemas.microsoft.com/office/drawing/2014/main" id="{05EB1DE9-D4C7-B294-29DE-9F5CD443886A}"/>
              </a:ext>
            </a:extLst>
          </p:cNvPr>
          <p:cNvPicPr/>
          <p:nvPr/>
        </p:nvPicPr>
        <p:blipFill rotWithShape="1">
          <a:blip r:embed="rId11" cstate="email">
            <a:extLst>
              <a:ext uri="{28A0092B-C50C-407E-A947-70E740481C1C}">
                <a14:useLocalDpi xmlns:a14="http://schemas.microsoft.com/office/drawing/2010/main"/>
              </a:ext>
            </a:extLst>
          </a:blip>
          <a:srcRect/>
          <a:stretch/>
        </p:blipFill>
        <p:spPr>
          <a:xfrm>
            <a:off x="3034696" y="5139582"/>
            <a:ext cx="1066121" cy="575945"/>
          </a:xfrm>
          <a:prstGeom prst="rect">
            <a:avLst/>
          </a:prstGeom>
        </p:spPr>
      </p:pic>
      <p:sp>
        <p:nvSpPr>
          <p:cNvPr id="36" name="Circular Arrow 32">
            <a:extLst>
              <a:ext uri="{FF2B5EF4-FFF2-40B4-BE49-F238E27FC236}">
                <a16:creationId xmlns:a16="http://schemas.microsoft.com/office/drawing/2014/main" id="{7C8901B7-97C6-D71F-D44C-B5FC1B7AE2A7}"/>
              </a:ext>
            </a:extLst>
          </p:cNvPr>
          <p:cNvSpPr/>
          <p:nvPr/>
        </p:nvSpPr>
        <p:spPr>
          <a:xfrm rot="6382188">
            <a:off x="4506361" y="2663205"/>
            <a:ext cx="3156792" cy="3214222"/>
          </a:xfrm>
          <a:prstGeom prst="circularArrow">
            <a:avLst>
              <a:gd name="adj1" fmla="val 5544"/>
              <a:gd name="adj2" fmla="val 330680"/>
              <a:gd name="adj3" fmla="val 13802154"/>
              <a:gd name="adj4" fmla="val 12021952"/>
              <a:gd name="adj5" fmla="val 5757"/>
            </a:avLst>
          </a:prstGeom>
          <a:solidFill>
            <a:schemeClr val="tx2"/>
          </a:solidFill>
          <a:ln>
            <a:noFill/>
          </a:ln>
          <a:effectLst>
            <a:outerShdw blurRad="40000" dist="23000" dir="5400000" rotWithShape="0">
              <a:srgbClr val="000000">
                <a:alpha val="35000"/>
              </a:srgbClr>
            </a:outerShdw>
          </a:effectLst>
        </p:spPr>
        <p:txBody>
          <a:bodyPr/>
          <a:lstStyle/>
          <a:p>
            <a:endParaRPr lang="fi-FI"/>
          </a:p>
        </p:txBody>
      </p:sp>
      <p:sp>
        <p:nvSpPr>
          <p:cNvPr id="37" name="Circular Arrow 33">
            <a:extLst>
              <a:ext uri="{FF2B5EF4-FFF2-40B4-BE49-F238E27FC236}">
                <a16:creationId xmlns:a16="http://schemas.microsoft.com/office/drawing/2014/main" id="{E6A469AE-F005-C0AD-86A6-5680E2607A1F}"/>
              </a:ext>
            </a:extLst>
          </p:cNvPr>
          <p:cNvSpPr/>
          <p:nvPr/>
        </p:nvSpPr>
        <p:spPr>
          <a:xfrm rot="20158374">
            <a:off x="4509597" y="2670674"/>
            <a:ext cx="3156791" cy="3214223"/>
          </a:xfrm>
          <a:prstGeom prst="circularArrow">
            <a:avLst>
              <a:gd name="adj1" fmla="val 5544"/>
              <a:gd name="adj2" fmla="val 330680"/>
              <a:gd name="adj3" fmla="val 13802154"/>
              <a:gd name="adj4" fmla="val 12021952"/>
              <a:gd name="adj5" fmla="val 5757"/>
            </a:avLst>
          </a:prstGeom>
          <a:solidFill>
            <a:schemeClr val="tx2"/>
          </a:solidFill>
          <a:ln>
            <a:noFill/>
          </a:ln>
          <a:effectLst>
            <a:outerShdw blurRad="40000" dist="23000" dir="5400000" rotWithShape="0">
              <a:srgbClr val="000000">
                <a:alpha val="35000"/>
              </a:srgbClr>
            </a:outerShdw>
          </a:effectLst>
        </p:spPr>
        <p:txBody>
          <a:bodyPr/>
          <a:lstStyle/>
          <a:p>
            <a:endParaRPr lang="fi-FI"/>
          </a:p>
        </p:txBody>
      </p:sp>
      <p:pic>
        <p:nvPicPr>
          <p:cNvPr id="38" name="Picture 2" descr="Progress Design Guide Cover Page">
            <a:extLst>
              <a:ext uri="{FF2B5EF4-FFF2-40B4-BE49-F238E27FC236}">
                <a16:creationId xmlns:a16="http://schemas.microsoft.com/office/drawing/2014/main" id="{98D260A3-A241-4F84-7C73-32902F0C87AB}"/>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333590" y="520067"/>
            <a:ext cx="2639307" cy="3729737"/>
          </a:xfrm>
          <a:prstGeom prst="rect">
            <a:avLst/>
          </a:prstGeom>
          <a:noFill/>
          <a:ln>
            <a:solidFill>
              <a:srgbClr val="003C70"/>
            </a:solidFill>
          </a:ln>
          <a:extLst>
            <a:ext uri="{909E8E84-426E-40DD-AFC4-6F175D3DCCD1}">
              <a14:hiddenFill xmlns:a14="http://schemas.microsoft.com/office/drawing/2010/main">
                <a:solidFill>
                  <a:srgbClr val="FFFFFF"/>
                </a:solidFill>
              </a14:hiddenFill>
            </a:ext>
          </a:extLst>
        </p:spPr>
      </p:pic>
      <p:sp>
        <p:nvSpPr>
          <p:cNvPr id="39" name="Picture Placeholder 3">
            <a:extLst>
              <a:ext uri="{FF2B5EF4-FFF2-40B4-BE49-F238E27FC236}">
                <a16:creationId xmlns:a16="http://schemas.microsoft.com/office/drawing/2014/main" id="{6D3D5ABE-26B4-0DC9-3926-FB31ABAE7287}"/>
              </a:ext>
            </a:extLst>
          </p:cNvPr>
          <p:cNvSpPr>
            <a:spLocks noGrp="1"/>
          </p:cNvSpPr>
          <p:nvPr>
            <p:ph type="pic" sz="quarter" idx="10"/>
          </p:nvPr>
        </p:nvSpPr>
        <p:spPr>
          <a:xfrm>
            <a:off x="234157" y="2551897"/>
            <a:ext cx="7626403" cy="4590976"/>
          </a:xfrm>
        </p:spPr>
        <p:txBody>
          <a:bodyPr/>
          <a:lstStyle/>
          <a:p>
            <a:pPr>
              <a:lnSpc>
                <a:spcPct val="100000"/>
              </a:lnSpc>
              <a:spcBef>
                <a:spcPts val="0"/>
              </a:spcBef>
            </a:pPr>
            <a:r>
              <a:rPr lang="fi-FI" dirty="0"/>
              <a:t>Suunnittelu-</a:t>
            </a:r>
          </a:p>
          <a:p>
            <a:pPr marL="0" indent="0">
              <a:lnSpc>
                <a:spcPct val="100000"/>
              </a:lnSpc>
              <a:spcBef>
                <a:spcPts val="0"/>
              </a:spcBef>
              <a:buNone/>
            </a:pPr>
            <a:r>
              <a:rPr lang="fi-FI" dirty="0"/>
              <a:t>    oppaat</a:t>
            </a:r>
            <a:endParaRPr lang="cs-CZ" dirty="0"/>
          </a:p>
          <a:p>
            <a:r>
              <a:rPr lang="en-GB" dirty="0" err="1"/>
              <a:t>Menetelmät</a:t>
            </a:r>
            <a:r>
              <a:rPr lang="en-GB" dirty="0"/>
              <a:t>	</a:t>
            </a:r>
            <a:endParaRPr lang="cs-CZ" dirty="0"/>
          </a:p>
          <a:p>
            <a:r>
              <a:rPr lang="en-GB" dirty="0" err="1"/>
              <a:t>Protokollat</a:t>
            </a:r>
            <a:r>
              <a:rPr lang="en-GB" dirty="0"/>
              <a:t>		</a:t>
            </a:r>
            <a:endParaRPr lang="cs-CZ" dirty="0"/>
          </a:p>
          <a:p>
            <a:r>
              <a:rPr lang="en-GB" dirty="0" err="1"/>
              <a:t>Tapaustutkimukset</a:t>
            </a:r>
            <a:r>
              <a:rPr lang="en-GB" dirty="0"/>
              <a:t>	</a:t>
            </a:r>
            <a:endParaRPr lang="cs-CZ" dirty="0"/>
          </a:p>
          <a:p>
            <a:endParaRPr lang="fi-FI" dirty="0"/>
          </a:p>
        </p:txBody>
      </p:sp>
    </p:spTree>
    <p:extLst>
      <p:ext uri="{BB962C8B-B14F-4D97-AF65-F5344CB8AC3E}">
        <p14:creationId xmlns:p14="http://schemas.microsoft.com/office/powerpoint/2010/main" val="3562989250"/>
      </p:ext>
    </p:extLst>
  </p:cSld>
  <p:clrMapOvr>
    <a:masterClrMapping/>
  </p:clrMapOvr>
</p:sld>
</file>

<file path=ppt/theme/theme1.xml><?xml version="1.0" encoding="utf-8"?>
<a:theme xmlns:a="http://schemas.openxmlformats.org/drawingml/2006/main" name="1_Blank">
  <a:themeElements>
    <a:clrScheme name="NewSkinColours">
      <a:dk1>
        <a:sysClr val="windowText" lastClr="000000"/>
      </a:dk1>
      <a:lt1>
        <a:sysClr val="window" lastClr="FFFFFF"/>
      </a:lt1>
      <a:dk2>
        <a:srgbClr val="44546A"/>
      </a:dk2>
      <a:lt2>
        <a:srgbClr val="E7E6E6"/>
      </a:lt2>
      <a:accent1>
        <a:srgbClr val="0070B9"/>
      </a:accent1>
      <a:accent2>
        <a:srgbClr val="86A4CF"/>
      </a:accent2>
      <a:accent3>
        <a:srgbClr val="A7A9AC"/>
      </a:accent3>
      <a:accent4>
        <a:srgbClr val="F7954C"/>
      </a:accent4>
      <a:accent5>
        <a:srgbClr val="5B9BD5"/>
      </a:accent5>
      <a:accent6>
        <a:srgbClr val="F828BD"/>
      </a:accent6>
      <a:hlink>
        <a:srgbClr val="0070B9"/>
      </a:hlink>
      <a:folHlink>
        <a:srgbClr val="F795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37F12587A5854180E6D5083A211914" ma:contentTypeVersion="20" ma:contentTypeDescription="Create a new document." ma:contentTypeScope="" ma:versionID="ca4f12c62c6f7b1ee580278fb6d6ea16">
  <xsd:schema xmlns:xsd="http://www.w3.org/2001/XMLSchema" xmlns:xs="http://www.w3.org/2001/XMLSchema" xmlns:p="http://schemas.microsoft.com/office/2006/metadata/properties" xmlns:ns1="http://schemas.microsoft.com/sharepoint/v3" xmlns:ns2="b59fd293-d452-46a5-b663-f9189cbc35d8" xmlns:ns3="569d419e-ebe3-4be9-98a9-b938a672c374" targetNamespace="http://schemas.microsoft.com/office/2006/metadata/properties" ma:root="true" ma:fieldsID="e984e41f63aaf376ddff6aa6381ba94b" ns1:_="" ns2:_="" ns3:_="">
    <xsd:import namespace="http://schemas.microsoft.com/sharepoint/v3"/>
    <xsd:import namespace="b59fd293-d452-46a5-b663-f9189cbc35d8"/>
    <xsd:import namespace="569d419e-ebe3-4be9-98a9-b938a672c3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9fd293-d452-46a5-b663-f9189cbc35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9d419e-ebe3-4be9-98a9-b938a672c3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808a077-0a43-431e-913d-2722d759ca52}" ma:internalName="TaxCatchAll" ma:showField="CatchAllData" ma:web="569d419e-ebe3-4be9-98a9-b938a672c3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9fd293-d452-46a5-b663-f9189cbc35d8">
      <Terms xmlns="http://schemas.microsoft.com/office/infopath/2007/PartnerControls"/>
    </lcf76f155ced4ddcb4097134ff3c332f>
    <TaxCatchAll xmlns="569d419e-ebe3-4be9-98a9-b938a672c374"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39482B7-E494-45F0-BC1F-04E7C345AFBF}"/>
</file>

<file path=customXml/itemProps2.xml><?xml version="1.0" encoding="utf-8"?>
<ds:datastoreItem xmlns:ds="http://schemas.openxmlformats.org/officeDocument/2006/customXml" ds:itemID="{4975B5AF-5283-4D18-B9CD-644879C277C7}">
  <ds:schemaRefs>
    <ds:schemaRef ds:uri="http://schemas.microsoft.com/sharepoint/v3/contenttype/forms"/>
  </ds:schemaRefs>
</ds:datastoreItem>
</file>

<file path=customXml/itemProps3.xml><?xml version="1.0" encoding="utf-8"?>
<ds:datastoreItem xmlns:ds="http://schemas.openxmlformats.org/officeDocument/2006/customXml" ds:itemID="{DA58258B-35C2-4030-9191-FA616E17F093}">
  <ds:schemaRefs>
    <ds:schemaRef ds:uri="http://schemas.microsoft.com/office/2006/metadata/properties"/>
    <ds:schemaRef ds:uri="http://schemas.microsoft.com/office/infopath/2007/PartnerControls"/>
    <ds:schemaRef ds:uri="98c0a968-b524-46c7-91fb-0728df6d5069"/>
    <ds:schemaRef ds:uri="b9c4644f-b87d-45e1-ba85-805c3ecc1a60"/>
    <ds:schemaRef ds:uri="b59fd293-d452-46a5-b663-f9189cbc35d8"/>
    <ds:schemaRef ds:uri="569d419e-ebe3-4be9-98a9-b938a672c374"/>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15256</TotalTime>
  <Words>476</Words>
  <Application>Microsoft Office PowerPoint</Application>
  <PresentationFormat>Laajakuva</PresentationFormat>
  <Paragraphs>88</Paragraphs>
  <Slides>17</Slides>
  <Notes>1</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17</vt:i4>
      </vt:variant>
    </vt:vector>
  </HeadingPairs>
  <TitlesOfParts>
    <vt:vector size="20" baseType="lpstr">
      <vt:lpstr>Arial</vt:lpstr>
      <vt:lpstr>Calibri</vt:lpstr>
      <vt:lpstr>1_Blank</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ADVANCE Consortium</dc:creator>
  <cp:keywords/>
  <dc:description/>
  <cp:lastModifiedBy>Koivisto Timo</cp:lastModifiedBy>
  <cp:revision>248</cp:revision>
  <dcterms:created xsi:type="dcterms:W3CDTF">2018-10-09T09:23:35Z</dcterms:created>
  <dcterms:modified xsi:type="dcterms:W3CDTF">2024-10-21T06:27:55Z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0x0101005E37F12587A5854180E6D5083A211914</vt:lpwstr>
  </property>
  <property fmtid="{D5CDD505-2E9C-101B-9397-08002B2CF9AE}" pid="3" name="MediaServiceImageTags">
    <vt:lpwstr/>
  </property>
</Properties>
</file>